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69" r:id="rId3"/>
    <p:sldId id="279" r:id="rId4"/>
    <p:sldId id="277" r:id="rId5"/>
    <p:sldId id="278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3" r:id="rId32"/>
    <p:sldId id="291" r:id="rId33"/>
    <p:sldId id="292" r:id="rId34"/>
    <p:sldId id="294" r:id="rId35"/>
    <p:sldId id="295" r:id="rId36"/>
    <p:sldId id="296" r:id="rId37"/>
    <p:sldId id="297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77C318-6492-4FC4-9D62-BEE169344E9F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6C6216-0EC9-460A-AE9A-BCFD1145B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137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slide" Target="slide13.xml"/><Relationship Id="rId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7" Type="http://schemas.openxmlformats.org/officeDocument/2006/relationships/slide" Target="slide36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3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214290"/>
            <a:ext cx="7929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4414" y="1428736"/>
            <a:ext cx="721523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«Абдулла </a:t>
            </a:r>
            <a:r>
              <a:rPr lang="ru-RU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Алиш</a:t>
            </a: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</a:p>
          <a:p>
            <a:pPr algn="ctr"/>
            <a:r>
              <a:rPr lang="tt-RU" sz="4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әкиятләре </a:t>
            </a:r>
            <a:r>
              <a:rPr lang="tt-RU" sz="4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буенча</a:t>
            </a:r>
            <a:r>
              <a:rPr lang="ru-RU" sz="4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8" name="Рисунок 7" descr="алиш 2.jpg"/>
          <p:cNvPicPr>
            <a:picLocks noChangeAspect="1"/>
          </p:cNvPicPr>
          <p:nvPr/>
        </p:nvPicPr>
        <p:blipFill>
          <a:blip r:embed="rId3" cstate="print"/>
          <a:srcRect l="39636" t="24776" r="21733"/>
          <a:stretch>
            <a:fillRect/>
          </a:stretch>
        </p:blipFill>
        <p:spPr>
          <a:xfrm flipH="1">
            <a:off x="1214413" y="2636678"/>
            <a:ext cx="2928957" cy="3195646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4744" y="142852"/>
            <a:ext cx="8049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Бу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кайсы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t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әкияттән?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вопрос"/>
          <p:cNvSpPr/>
          <p:nvPr/>
        </p:nvSpPr>
        <p:spPr>
          <a:xfrm>
            <a:off x="5786446" y="2357431"/>
            <a:ext cx="2973749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1214422"/>
            <a:ext cx="778674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t-RU" sz="3500" b="1" cap="none" spc="0" dirty="0" smtClean="0">
                <a:ln w="1905">
                  <a:solidFill>
                    <a:schemeClr val="tx1"/>
                  </a:solidFill>
                </a:ln>
              </a:rPr>
              <a:t>Бервакытны куян куркуга төшкән, йөрәге аның дөп-дөп типкән, чөнки нәрсәдер бик нык итеп кыштырдый икән.</a:t>
            </a:r>
            <a:endParaRPr lang="ru-RU" sz="3500" b="1" cap="none" spc="0" dirty="0">
              <a:ln w="1905">
                <a:solidFill>
                  <a:schemeClr val="tx1"/>
                </a:solidFill>
              </a:ln>
            </a:endParaRPr>
          </a:p>
        </p:txBody>
      </p:sp>
      <p:pic>
        <p:nvPicPr>
          <p:cNvPr id="5" name="заяц" descr="05cee0ef.jpg"/>
          <p:cNvPicPr>
            <a:picLocks noChangeAspect="1"/>
          </p:cNvPicPr>
          <p:nvPr/>
        </p:nvPicPr>
        <p:blipFill>
          <a:blip r:embed="rId2" cstate="print"/>
          <a:srcRect l="10588" t="25000" r="9244" b="25000"/>
          <a:stretch>
            <a:fillRect/>
          </a:stretch>
        </p:blipFill>
        <p:spPr>
          <a:xfrm>
            <a:off x="4143372" y="3071810"/>
            <a:ext cx="4643470" cy="3429024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71538" y="1214422"/>
            <a:ext cx="778674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t-RU" sz="3000" b="1" cap="none" spc="0" dirty="0" smtClean="0">
                <a:ln w="1905">
                  <a:solidFill>
                    <a:schemeClr val="tx1"/>
                  </a:solidFill>
                </a:ln>
              </a:rPr>
              <a:t>“Син генә идең минем башымда, әллә нинди җайсызлыклар чыкты каршыма. Син менә күз сал әле, кызыгып кал әле: йомшак кына, мамык кына, үземә менә дигәнне эләктердем, хәер,</a:t>
            </a:r>
          </a:p>
          <a:p>
            <a:r>
              <a:rPr lang="tt-RU" sz="3000" b="1" cap="none" spc="0" dirty="0" smtClean="0">
                <a:ln w="1905">
                  <a:solidFill>
                    <a:schemeClr val="tx1"/>
                  </a:solidFill>
                </a:ln>
              </a:rPr>
              <a:t> шуның аркасында </a:t>
            </a:r>
          </a:p>
          <a:p>
            <a:r>
              <a:rPr lang="tt-RU" sz="3000" b="1" cap="none" spc="0" dirty="0" smtClean="0">
                <a:ln w="1905">
                  <a:solidFill>
                    <a:schemeClr val="tx1"/>
                  </a:solidFill>
                </a:ln>
              </a:rPr>
              <a:t>күп мал бетердем”, </a:t>
            </a:r>
          </a:p>
          <a:p>
            <a:r>
              <a:rPr lang="tt-RU" sz="3000" b="1" cap="none" spc="0" dirty="0" smtClean="0">
                <a:ln w="1905">
                  <a:solidFill>
                    <a:schemeClr val="tx1"/>
                  </a:solidFill>
                </a:ln>
              </a:rPr>
              <a:t>- дигән Төлке.</a:t>
            </a:r>
            <a:endParaRPr lang="ru-RU" sz="3000" b="1" cap="none" spc="0" dirty="0">
              <a:ln w="1905">
                <a:solidFill>
                  <a:schemeClr val="tx1"/>
                </a:solidFill>
              </a:ln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4744" y="142852"/>
            <a:ext cx="8049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Бу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кайсы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t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әкияттән?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вопрос"/>
          <p:cNvSpPr/>
          <p:nvPr/>
        </p:nvSpPr>
        <p:spPr>
          <a:xfrm>
            <a:off x="5786446" y="2357430"/>
            <a:ext cx="2973749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хвосты" descr="maxresdefault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3143248"/>
            <a:ext cx="4310061" cy="3429006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71538" y="1214422"/>
            <a:ext cx="778674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«</a:t>
            </a:r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Боларны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 ни </a:t>
            </a:r>
            <a:r>
              <a:rPr lang="tt-RU" sz="3000" b="1" cap="none" spc="0" dirty="0" smtClean="0">
                <a:ln w="1905">
                  <a:solidFill>
                    <a:schemeClr val="tx1"/>
                  </a:solidFill>
                </a:ln>
              </a:rPr>
              <a:t>эшләтим икән?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» - </a:t>
            </a:r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дигән.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Тегеләрне бик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 каты </a:t>
            </a:r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орышкан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, </a:t>
            </a:r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сугышмаска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кушкан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. </a:t>
            </a:r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Тегеләр әби алдында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бераз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тынычланып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торганнар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, </a:t>
            </a:r>
          </a:p>
          <a:p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әби аларның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</a:p>
          <a:p>
            <a:r>
              <a:rPr lang="ru-RU" sz="3000" b="1" dirty="0" err="1" smtClean="0">
                <a:ln w="1905">
                  <a:solidFill>
                    <a:schemeClr val="tx1"/>
                  </a:solidFill>
                </a:ln>
              </a:rPr>
              <a:t>к</a:t>
            </a:r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үзләреннән югалгач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, </a:t>
            </a:r>
          </a:p>
          <a:p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тагын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сугышырга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</a:p>
          <a:p>
            <a:r>
              <a:rPr lang="ru-RU" sz="3000" b="1" cap="none" spc="0" dirty="0" err="1" smtClean="0">
                <a:ln w="1905">
                  <a:solidFill>
                    <a:schemeClr val="tx1"/>
                  </a:solidFill>
                </a:ln>
              </a:rPr>
              <a:t>тотынганнар</a:t>
            </a:r>
            <a:r>
              <a:rPr lang="ru-RU" sz="3000" b="1" cap="none" spc="0" dirty="0" smtClean="0">
                <a:ln w="1905">
                  <a:solidFill>
                    <a:schemeClr val="tx1"/>
                  </a:solidFill>
                </a:ln>
              </a:rPr>
              <a:t>.</a:t>
            </a:r>
            <a:endParaRPr lang="ru-RU" sz="3000" b="1" cap="none" spc="0" dirty="0">
              <a:ln w="1905">
                <a:solidFill>
                  <a:schemeClr val="tx1"/>
                </a:solidFill>
              </a:ln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4744" y="142852"/>
            <a:ext cx="8049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Бу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кайсы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t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әкияттән?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вопрос"/>
          <p:cNvSpPr/>
          <p:nvPr/>
        </p:nvSpPr>
        <p:spPr>
          <a:xfrm>
            <a:off x="5786446" y="2357430"/>
            <a:ext cx="2973749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петух" descr="Sqy0vJYvMzvAGvMDv4digQy_U19Z24FR.jpg"/>
          <p:cNvPicPr>
            <a:picLocks noChangeAspect="1"/>
          </p:cNvPicPr>
          <p:nvPr/>
        </p:nvPicPr>
        <p:blipFill>
          <a:blip r:embed="rId2" cstate="print"/>
          <a:srcRect l="10937" r="14844"/>
          <a:stretch>
            <a:fillRect/>
          </a:stretch>
        </p:blipFill>
        <p:spPr>
          <a:xfrm>
            <a:off x="4857751" y="3071810"/>
            <a:ext cx="4071967" cy="3357550"/>
          </a:xfrm>
          <a:prstGeom prst="rect">
            <a:avLst/>
          </a:prstGeom>
        </p:spPr>
      </p:pic>
      <p:sp>
        <p:nvSpPr>
          <p:cNvPr id="10" name="Управляющая кнопка: домой 9">
            <a:hlinkClick r:id="rId3" action="ppaction://hlinksldjump" highlightClick="1"/>
          </p:cNvPr>
          <p:cNvSpPr/>
          <p:nvPr/>
        </p:nvSpPr>
        <p:spPr>
          <a:xfrm>
            <a:off x="8501090" y="5857892"/>
            <a:ext cx="642910" cy="714380"/>
          </a:xfrm>
          <a:prstGeom prst="actionButtonHom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isha\Desktop\конкурс Творчество.Идея.Сотрудничество\0025-007-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072" y="0"/>
            <a:ext cx="9159072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66682" y="152400"/>
            <a:ext cx="8643998" cy="7694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Мультфильмнар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tt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дөн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ьясында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_76xDY88cwjIvy_XHyVqYD1bA18PHna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214290"/>
            <a:ext cx="6350044" cy="3571900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8" name="чукмар"/>
          <p:cNvGrpSpPr/>
          <p:nvPr/>
        </p:nvGrpSpPr>
        <p:grpSpPr>
          <a:xfrm>
            <a:off x="1214414" y="4143380"/>
            <a:ext cx="3071834" cy="928694"/>
            <a:chOff x="1214414" y="4143380"/>
            <a:chExt cx="3071834" cy="928694"/>
          </a:xfrm>
        </p:grpSpPr>
        <p:sp>
          <p:nvSpPr>
            <p:cNvPr id="3" name="Прямоугольник с двумя скругленными противолежащими углами 2"/>
            <p:cNvSpPr/>
            <p:nvPr/>
          </p:nvSpPr>
          <p:spPr>
            <a:xfrm>
              <a:off x="1214414" y="4143380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217188" y="4357694"/>
              <a:ext cx="2999155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ru-RU" sz="2000" b="1" cap="none" spc="0" dirty="0" err="1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Чукмар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tt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белән Тукмар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утка"/>
          <p:cNvGrpSpPr/>
          <p:nvPr/>
        </p:nvGrpSpPr>
        <p:grpSpPr>
          <a:xfrm>
            <a:off x="3357554" y="5429264"/>
            <a:ext cx="3071834" cy="928694"/>
            <a:chOff x="3357554" y="5429264"/>
            <a:chExt cx="3071834" cy="928694"/>
          </a:xfrm>
        </p:grpSpPr>
        <p:sp>
          <p:nvSpPr>
            <p:cNvPr id="4" name="Прямоугольник с двумя скругленными противолежащими углами 3"/>
            <p:cNvSpPr/>
            <p:nvPr/>
          </p:nvSpPr>
          <p:spPr>
            <a:xfrm>
              <a:off x="3357554" y="5429264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730646" y="5715016"/>
              <a:ext cx="2395849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Сертотмас үрдәк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хвосты"/>
          <p:cNvGrpSpPr/>
          <p:nvPr/>
        </p:nvGrpSpPr>
        <p:grpSpPr>
          <a:xfrm>
            <a:off x="5357818" y="4143380"/>
            <a:ext cx="3071834" cy="928694"/>
            <a:chOff x="5357818" y="4143380"/>
            <a:chExt cx="3071834" cy="928694"/>
          </a:xfrm>
        </p:grpSpPr>
        <p:sp>
          <p:nvSpPr>
            <p:cNvPr id="5" name="Прямоугольник с двумя скругленными противолежащими углами 4"/>
            <p:cNvSpPr/>
            <p:nvPr/>
          </p:nvSpPr>
          <p:spPr>
            <a:xfrm>
              <a:off x="5357818" y="4143380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959524" y="4429132"/>
              <a:ext cx="1795749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Койрыклар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2" name="подумай" descr="подумай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32" y="3500438"/>
            <a:ext cx="1714500" cy="1714500"/>
          </a:xfrm>
          <a:prstGeom prst="rect">
            <a:avLst/>
          </a:prstGeom>
        </p:spPr>
      </p:pic>
      <p:pic>
        <p:nvPicPr>
          <p:cNvPr id="13" name="подумай 2" descr="подумай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3571876"/>
            <a:ext cx="1714500" cy="1714500"/>
          </a:xfrm>
          <a:prstGeom prst="rect">
            <a:avLst/>
          </a:prstGeom>
        </p:spPr>
      </p:pic>
      <p:pic>
        <p:nvPicPr>
          <p:cNvPr id="14" name="паравильно" descr="правильно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868" y="4572008"/>
            <a:ext cx="2307418" cy="2567003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285728"/>
            <a:ext cx="5429288" cy="3500438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8" name="чукмар и тукмар"/>
          <p:cNvGrpSpPr/>
          <p:nvPr/>
        </p:nvGrpSpPr>
        <p:grpSpPr>
          <a:xfrm>
            <a:off x="1214414" y="4143380"/>
            <a:ext cx="3071834" cy="928694"/>
            <a:chOff x="1214414" y="4143380"/>
            <a:chExt cx="3071834" cy="928694"/>
          </a:xfrm>
        </p:grpSpPr>
        <p:sp>
          <p:nvSpPr>
            <p:cNvPr id="9" name="Прямоугольник с двумя скругленными противолежащими углами 8"/>
            <p:cNvSpPr/>
            <p:nvPr/>
          </p:nvSpPr>
          <p:spPr>
            <a:xfrm>
              <a:off x="1214414" y="4143380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217188" y="4357694"/>
              <a:ext cx="2999155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ru-RU" sz="2000" b="1" cap="none" spc="0" dirty="0" err="1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Чукмар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tt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белән Тукмар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пчела и оса"/>
          <p:cNvGrpSpPr/>
          <p:nvPr/>
        </p:nvGrpSpPr>
        <p:grpSpPr>
          <a:xfrm>
            <a:off x="5357818" y="4143380"/>
            <a:ext cx="3106184" cy="928694"/>
            <a:chOff x="5357818" y="4143380"/>
            <a:chExt cx="3106184" cy="928694"/>
          </a:xfrm>
        </p:grpSpPr>
        <p:sp>
          <p:nvSpPr>
            <p:cNvPr id="7" name="Прямоугольник с двумя скругленными противолежащими углами 6"/>
            <p:cNvSpPr/>
            <p:nvPr/>
          </p:nvSpPr>
          <p:spPr>
            <a:xfrm>
              <a:off x="5357818" y="4143380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393673" y="4429132"/>
              <a:ext cx="3070329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Бал корты һәм шөпшә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хвастливый воробей"/>
          <p:cNvGrpSpPr/>
          <p:nvPr/>
        </p:nvGrpSpPr>
        <p:grpSpPr>
          <a:xfrm>
            <a:off x="3286116" y="5429264"/>
            <a:ext cx="3071834" cy="928694"/>
            <a:chOff x="3286116" y="5429264"/>
            <a:chExt cx="3071834" cy="928694"/>
          </a:xfrm>
        </p:grpSpPr>
        <p:sp>
          <p:nvSpPr>
            <p:cNvPr id="6" name="Прямоугольник с двумя скругленными противолежащими углами 5"/>
            <p:cNvSpPr/>
            <p:nvPr/>
          </p:nvSpPr>
          <p:spPr>
            <a:xfrm>
              <a:off x="3286116" y="5429264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333248" y="5715016"/>
              <a:ext cx="2904899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Мактанчык чыпчык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правильно" descr="правильно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3000372"/>
            <a:ext cx="2428892" cy="2702144"/>
          </a:xfrm>
          <a:prstGeom prst="rect">
            <a:avLst/>
          </a:prstGeom>
        </p:spPr>
      </p:pic>
      <p:pic>
        <p:nvPicPr>
          <p:cNvPr id="17" name="думай" descr="подумай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3429000"/>
            <a:ext cx="1714500" cy="1714500"/>
          </a:xfrm>
          <a:prstGeom prst="rect">
            <a:avLst/>
          </a:prstGeom>
        </p:spPr>
      </p:pic>
      <p:pic>
        <p:nvPicPr>
          <p:cNvPr id="18" name="думай" descr="подумай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71934" y="4857760"/>
            <a:ext cx="1714500" cy="1714500"/>
          </a:xfrm>
          <a:prstGeom prst="rect">
            <a:avLst/>
          </a:prstGeom>
        </p:spPr>
      </p:pic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xres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285728"/>
            <a:ext cx="6143668" cy="3500462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12" name="хрб и трус"/>
          <p:cNvGrpSpPr/>
          <p:nvPr/>
        </p:nvGrpSpPr>
        <p:grpSpPr>
          <a:xfrm>
            <a:off x="1285852" y="4143380"/>
            <a:ext cx="3071834" cy="928694"/>
            <a:chOff x="1214414" y="4143380"/>
            <a:chExt cx="3071834" cy="928694"/>
          </a:xfrm>
        </p:grpSpPr>
        <p:sp>
          <p:nvSpPr>
            <p:cNvPr id="5" name="Прямоугольник с двумя скругленными противолежащими углами 4"/>
            <p:cNvSpPr/>
            <p:nvPr/>
          </p:nvSpPr>
          <p:spPr>
            <a:xfrm>
              <a:off x="1214414" y="4143380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571604" y="4214818"/>
              <a:ext cx="226331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Бикбатыр белән </a:t>
              </a:r>
            </a:p>
            <a:p>
              <a:pPr algn="ctr"/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биккуркак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пчела"/>
          <p:cNvGrpSpPr/>
          <p:nvPr/>
        </p:nvGrpSpPr>
        <p:grpSpPr>
          <a:xfrm>
            <a:off x="3286116" y="5357826"/>
            <a:ext cx="3106184" cy="928694"/>
            <a:chOff x="5357818" y="4143380"/>
            <a:chExt cx="3106184" cy="928694"/>
          </a:xfrm>
        </p:grpSpPr>
        <p:sp>
          <p:nvSpPr>
            <p:cNvPr id="10" name="Прямоугольник с двумя скругленными противолежащими углами 9"/>
            <p:cNvSpPr/>
            <p:nvPr/>
          </p:nvSpPr>
          <p:spPr>
            <a:xfrm>
              <a:off x="5357818" y="4143380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393673" y="4429132"/>
              <a:ext cx="3070329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Бал корты һәм шөпшә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хвастливый"/>
          <p:cNvGrpSpPr/>
          <p:nvPr/>
        </p:nvGrpSpPr>
        <p:grpSpPr>
          <a:xfrm>
            <a:off x="5357818" y="4143380"/>
            <a:ext cx="3071834" cy="928694"/>
            <a:chOff x="3286116" y="5429264"/>
            <a:chExt cx="3071834" cy="928694"/>
          </a:xfrm>
        </p:grpSpPr>
        <p:sp>
          <p:nvSpPr>
            <p:cNvPr id="14" name="Прямоугольник с двумя скругленными противолежащими углами 13"/>
            <p:cNvSpPr/>
            <p:nvPr/>
          </p:nvSpPr>
          <p:spPr>
            <a:xfrm>
              <a:off x="3286116" y="5429264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333248" y="5715016"/>
              <a:ext cx="2904899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Мактанчык чыпчык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дум" descr="подумай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3357562"/>
            <a:ext cx="1714500" cy="1714500"/>
          </a:xfrm>
          <a:prstGeom prst="rect">
            <a:avLst/>
          </a:prstGeom>
        </p:spPr>
      </p:pic>
      <p:pic>
        <p:nvPicPr>
          <p:cNvPr id="17" name="пра" descr="правильно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4314807"/>
            <a:ext cx="2286016" cy="2543193"/>
          </a:xfrm>
          <a:prstGeom prst="rect">
            <a:avLst/>
          </a:prstGeom>
        </p:spPr>
      </p:pic>
      <p:pic>
        <p:nvPicPr>
          <p:cNvPr id="18" name="думай" descr="подумай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7356" y="3429000"/>
            <a:ext cx="1714500" cy="1714500"/>
          </a:xfrm>
          <a:prstGeom prst="rect">
            <a:avLst/>
          </a:prstGeom>
        </p:spPr>
      </p:pic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axresdefault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285728"/>
            <a:ext cx="5786478" cy="3429024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8" name="зайчишка"/>
          <p:cNvGrpSpPr/>
          <p:nvPr/>
        </p:nvGrpSpPr>
        <p:grpSpPr>
          <a:xfrm>
            <a:off x="1428728" y="4143380"/>
            <a:ext cx="3071834" cy="928694"/>
            <a:chOff x="3286116" y="5429264"/>
            <a:chExt cx="3071834" cy="928694"/>
          </a:xfrm>
        </p:grpSpPr>
        <p:sp>
          <p:nvSpPr>
            <p:cNvPr id="9" name="Прямоугольник с двумя скругленными противолежащими углами 8"/>
            <p:cNvSpPr/>
            <p:nvPr/>
          </p:nvSpPr>
          <p:spPr>
            <a:xfrm>
              <a:off x="3286116" y="5429264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913503" y="5715016"/>
              <a:ext cx="1744388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Куян кызы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трусишка"/>
          <p:cNvGrpSpPr/>
          <p:nvPr/>
        </p:nvGrpSpPr>
        <p:grpSpPr>
          <a:xfrm>
            <a:off x="3214678" y="5429264"/>
            <a:ext cx="3071834" cy="928694"/>
            <a:chOff x="1214414" y="4143380"/>
            <a:chExt cx="3071834" cy="928694"/>
          </a:xfrm>
        </p:grpSpPr>
        <p:sp>
          <p:nvSpPr>
            <p:cNvPr id="12" name="Прямоугольник с двумя скругленными противолежащими углами 11"/>
            <p:cNvSpPr/>
            <p:nvPr/>
          </p:nvSpPr>
          <p:spPr>
            <a:xfrm>
              <a:off x="1214414" y="4143380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571604" y="4214818"/>
              <a:ext cx="226331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Бикбатыр белән </a:t>
              </a:r>
            </a:p>
            <a:p>
              <a:pPr algn="ctr"/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биккуркак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утка"/>
          <p:cNvGrpSpPr/>
          <p:nvPr/>
        </p:nvGrpSpPr>
        <p:grpSpPr>
          <a:xfrm>
            <a:off x="5357818" y="4143380"/>
            <a:ext cx="3071834" cy="928694"/>
            <a:chOff x="1214414" y="4143380"/>
            <a:chExt cx="3071834" cy="928694"/>
          </a:xfrm>
        </p:grpSpPr>
        <p:sp>
          <p:nvSpPr>
            <p:cNvPr id="15" name="Прямоугольник с двумя скругленными противолежащими углами 14"/>
            <p:cNvSpPr/>
            <p:nvPr/>
          </p:nvSpPr>
          <p:spPr>
            <a:xfrm>
              <a:off x="1214414" y="4143380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00166" y="4357694"/>
              <a:ext cx="2395849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Сертотмас үрдәк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7" name="думай2" descr="подумай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4" y="4643446"/>
            <a:ext cx="1714500" cy="1714500"/>
          </a:xfrm>
          <a:prstGeom prst="rect">
            <a:avLst/>
          </a:prstGeom>
        </p:spPr>
      </p:pic>
      <p:pic>
        <p:nvPicPr>
          <p:cNvPr id="18" name="прав" descr="правильно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2786058"/>
            <a:ext cx="2714644" cy="3020042"/>
          </a:xfrm>
          <a:prstGeom prst="rect">
            <a:avLst/>
          </a:prstGeom>
        </p:spPr>
      </p:pic>
      <p:pic>
        <p:nvPicPr>
          <p:cNvPr id="19" name="думай" descr="подумай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3357562"/>
            <a:ext cx="1714500" cy="1714500"/>
          </a:xfrm>
          <a:prstGeom prst="rect">
            <a:avLst/>
          </a:prstGeom>
        </p:spPr>
      </p:pic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kDJfPgKhTg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214290"/>
            <a:ext cx="6524671" cy="3670127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8" name="хвосты"/>
          <p:cNvGrpSpPr/>
          <p:nvPr/>
        </p:nvGrpSpPr>
        <p:grpSpPr>
          <a:xfrm>
            <a:off x="1428728" y="4143380"/>
            <a:ext cx="3071834" cy="928694"/>
            <a:chOff x="5357818" y="4143380"/>
            <a:chExt cx="3071834" cy="928694"/>
          </a:xfrm>
        </p:grpSpPr>
        <p:sp>
          <p:nvSpPr>
            <p:cNvPr id="9" name="Прямоугольник с двумя скругленными противолежащими углами 8"/>
            <p:cNvSpPr/>
            <p:nvPr/>
          </p:nvSpPr>
          <p:spPr>
            <a:xfrm>
              <a:off x="5357818" y="4143380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959524" y="4429132"/>
              <a:ext cx="1795749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Койрыклар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трусишка"/>
          <p:cNvGrpSpPr/>
          <p:nvPr/>
        </p:nvGrpSpPr>
        <p:grpSpPr>
          <a:xfrm>
            <a:off x="3214678" y="5429264"/>
            <a:ext cx="3071834" cy="928694"/>
            <a:chOff x="1214414" y="4143380"/>
            <a:chExt cx="3071834" cy="928694"/>
          </a:xfrm>
        </p:grpSpPr>
        <p:sp>
          <p:nvSpPr>
            <p:cNvPr id="12" name="Прямоугольник с двумя скругленными противолежащими углами 11"/>
            <p:cNvSpPr/>
            <p:nvPr/>
          </p:nvSpPr>
          <p:spPr>
            <a:xfrm>
              <a:off x="1214414" y="4143380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571604" y="4214818"/>
              <a:ext cx="226331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Бикбатыр белән </a:t>
              </a:r>
            </a:p>
            <a:p>
              <a:pPr algn="ctr"/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биккуркак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чукмар"/>
          <p:cNvGrpSpPr/>
          <p:nvPr/>
        </p:nvGrpSpPr>
        <p:grpSpPr>
          <a:xfrm>
            <a:off x="5572132" y="4143380"/>
            <a:ext cx="3071834" cy="928694"/>
            <a:chOff x="1214414" y="4143380"/>
            <a:chExt cx="3071834" cy="928694"/>
          </a:xfrm>
        </p:grpSpPr>
        <p:sp>
          <p:nvSpPr>
            <p:cNvPr id="15" name="Прямоугольник с двумя скругленными противолежащими углами 14"/>
            <p:cNvSpPr/>
            <p:nvPr/>
          </p:nvSpPr>
          <p:spPr>
            <a:xfrm>
              <a:off x="1214414" y="4143380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285852" y="4429132"/>
              <a:ext cx="2999155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Чукмар белән Тукмар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7" name="думай" descr="подумай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3357562"/>
            <a:ext cx="1714500" cy="1714500"/>
          </a:xfrm>
          <a:prstGeom prst="rect">
            <a:avLst/>
          </a:prstGeom>
        </p:spPr>
      </p:pic>
      <p:pic>
        <p:nvPicPr>
          <p:cNvPr id="18" name="думай" descr="подумай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4" y="4643446"/>
            <a:ext cx="1714500" cy="1714500"/>
          </a:xfrm>
          <a:prstGeom prst="rect">
            <a:avLst/>
          </a:prstGeom>
        </p:spPr>
      </p:pic>
      <p:pic>
        <p:nvPicPr>
          <p:cNvPr id="19" name="прав" descr="правильно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728" y="2928934"/>
            <a:ext cx="2500060" cy="2781317"/>
          </a:xfrm>
          <a:prstGeom prst="rect">
            <a:avLst/>
          </a:prstGeom>
        </p:spPr>
      </p:pic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vorobej-khvastun-maktanchyk-chypchyk-dvd.jpg"/>
          <p:cNvPicPr>
            <a:picLocks noChangeAspect="1"/>
          </p:cNvPicPr>
          <p:nvPr/>
        </p:nvPicPr>
        <p:blipFill>
          <a:blip r:embed="rId2" cstate="print"/>
          <a:srcRect l="6944" t="31250" r="6944" b="28125"/>
          <a:stretch>
            <a:fillRect/>
          </a:stretch>
        </p:blipFill>
        <p:spPr>
          <a:xfrm>
            <a:off x="2071670" y="285728"/>
            <a:ext cx="6000792" cy="3550008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8" name="птичка"/>
          <p:cNvGrpSpPr/>
          <p:nvPr/>
        </p:nvGrpSpPr>
        <p:grpSpPr>
          <a:xfrm>
            <a:off x="1357290" y="4143380"/>
            <a:ext cx="3071834" cy="928694"/>
            <a:chOff x="3286116" y="5429264"/>
            <a:chExt cx="3071834" cy="928694"/>
          </a:xfrm>
        </p:grpSpPr>
        <p:sp>
          <p:nvSpPr>
            <p:cNvPr id="9" name="Прямоугольник с двумя скругленными противолежащими углами 8"/>
            <p:cNvSpPr/>
            <p:nvPr/>
          </p:nvSpPr>
          <p:spPr>
            <a:xfrm>
              <a:off x="3286116" y="5429264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333248" y="5715016"/>
              <a:ext cx="2904899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Мактанчык чыпчык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утка"/>
          <p:cNvGrpSpPr/>
          <p:nvPr/>
        </p:nvGrpSpPr>
        <p:grpSpPr>
          <a:xfrm>
            <a:off x="3357554" y="5429264"/>
            <a:ext cx="3071834" cy="928694"/>
            <a:chOff x="3357554" y="5429264"/>
            <a:chExt cx="3071834" cy="928694"/>
          </a:xfrm>
        </p:grpSpPr>
        <p:sp>
          <p:nvSpPr>
            <p:cNvPr id="12" name="Прямоугольник с двумя скругленными противолежащими углами 11"/>
            <p:cNvSpPr/>
            <p:nvPr/>
          </p:nvSpPr>
          <p:spPr>
            <a:xfrm>
              <a:off x="3357554" y="5429264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730646" y="5715016"/>
              <a:ext cx="2395849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Сертотмас үрдәк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трус"/>
          <p:cNvGrpSpPr/>
          <p:nvPr/>
        </p:nvGrpSpPr>
        <p:grpSpPr>
          <a:xfrm>
            <a:off x="5357818" y="4143380"/>
            <a:ext cx="3071834" cy="928694"/>
            <a:chOff x="1214414" y="4143380"/>
            <a:chExt cx="3071834" cy="928694"/>
          </a:xfrm>
        </p:grpSpPr>
        <p:sp>
          <p:nvSpPr>
            <p:cNvPr id="15" name="Прямоугольник с двумя скругленными противолежащими углами 14"/>
            <p:cNvSpPr/>
            <p:nvPr/>
          </p:nvSpPr>
          <p:spPr>
            <a:xfrm>
              <a:off x="1214414" y="4143380"/>
              <a:ext cx="3071834" cy="92869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71604" y="4214818"/>
              <a:ext cx="226331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Бикбатыр белән </a:t>
              </a:r>
            </a:p>
            <a:p>
              <a:pPr algn="ctr"/>
              <a:r>
                <a:rPr lang="tt-RU" sz="2000" b="1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биккуркак</a:t>
              </a:r>
              <a:r>
                <a:rPr lang="ru-RU" sz="2000" b="1" cap="none" spc="0" dirty="0" smtClean="0">
                  <a:ln w="1905"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b="1" cap="none" spc="0" dirty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7" name="прав" descr="правильно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3000372"/>
            <a:ext cx="2435846" cy="2709879"/>
          </a:xfrm>
          <a:prstGeom prst="rect">
            <a:avLst/>
          </a:prstGeom>
        </p:spPr>
      </p:pic>
      <p:pic>
        <p:nvPicPr>
          <p:cNvPr id="18" name="думай" descr="подумай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3357562"/>
            <a:ext cx="1714500" cy="1714500"/>
          </a:xfrm>
          <a:prstGeom prst="rect">
            <a:avLst/>
          </a:prstGeom>
        </p:spPr>
      </p:pic>
      <p:pic>
        <p:nvPicPr>
          <p:cNvPr id="19" name="дум" descr="подумай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4643446"/>
            <a:ext cx="1714500" cy="1714500"/>
          </a:xfrm>
          <a:prstGeom prst="rect">
            <a:avLst/>
          </a:prstGeom>
        </p:spPr>
      </p:pic>
      <p:sp>
        <p:nvSpPr>
          <p:cNvPr id="21" name="Управляющая кнопка: домой 20">
            <a:hlinkClick r:id="rId5" action="ppaction://hlinksldjump" highlightClick="1"/>
          </p:cNvPr>
          <p:cNvSpPr/>
          <p:nvPr/>
        </p:nvSpPr>
        <p:spPr>
          <a:xfrm>
            <a:off x="8501090" y="5857892"/>
            <a:ext cx="642910" cy="714380"/>
          </a:xfrm>
          <a:prstGeom prst="actionButtonHom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ropped-deti-chitayut-knigi-full.png"/>
          <p:cNvPicPr>
            <a:picLocks noChangeAspect="1"/>
          </p:cNvPicPr>
          <p:nvPr/>
        </p:nvPicPr>
        <p:blipFill>
          <a:blip r:embed="rId2" cstate="print"/>
          <a:srcRect l="5645" r="2419"/>
          <a:stretch>
            <a:fillRect/>
          </a:stretch>
        </p:blipFill>
        <p:spPr>
          <a:xfrm>
            <a:off x="1500166" y="3714752"/>
            <a:ext cx="7215238" cy="2652789"/>
          </a:xfrm>
          <a:prstGeom prst="rect">
            <a:avLst/>
          </a:prstGeom>
        </p:spPr>
      </p:pic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1428728" y="428604"/>
            <a:ext cx="4123245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35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3" action="ppaction://hlinksldjump"/>
              </a:rPr>
              <a:t>«Әкият илендә»</a:t>
            </a:r>
            <a:endParaRPr lang="ru-RU" sz="3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1142984"/>
            <a:ext cx="4980595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35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4" action="ppaction://hlinksldjump"/>
              </a:rPr>
              <a:t>Бу</a:t>
            </a:r>
            <a:r>
              <a:rPr lang="ru-RU" sz="35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4" action="ppaction://hlinksldjump"/>
              </a:rPr>
              <a:t> </a:t>
            </a:r>
            <a:r>
              <a:rPr lang="ru-RU" sz="35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4" action="ppaction://hlinksldjump"/>
              </a:rPr>
              <a:t>кайсы</a:t>
            </a:r>
            <a:r>
              <a:rPr lang="ru-RU" sz="35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4" action="ppaction://hlinksldjump"/>
              </a:rPr>
              <a:t> </a:t>
            </a:r>
            <a:r>
              <a:rPr lang="ru-RU" sz="35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4" action="ppaction://hlinksldjump"/>
              </a:rPr>
              <a:t>әкияттән?</a:t>
            </a:r>
            <a:endParaRPr lang="ru-RU" sz="3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1928802"/>
            <a:ext cx="7127272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35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5" action="ppaction://hlinksldjump"/>
              </a:rPr>
              <a:t>Мультфильмнар</a:t>
            </a:r>
            <a:r>
              <a:rPr lang="ru-RU" sz="35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5" action="ppaction://hlinksldjump"/>
              </a:rPr>
              <a:t> </a:t>
            </a:r>
            <a:r>
              <a:rPr lang="tt-RU" sz="35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5" action="ppaction://hlinksldjump"/>
              </a:rPr>
              <a:t>дөн</a:t>
            </a:r>
            <a:r>
              <a:rPr lang="ru-RU" sz="35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5" action="ppaction://hlinksldjump"/>
              </a:rPr>
              <a:t>ьясында</a:t>
            </a:r>
            <a:endParaRPr lang="ru-RU" sz="3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2714620"/>
            <a:ext cx="4475136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35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6" action="ppaction://hlinksldjump"/>
              </a:rPr>
              <a:t>Әдәби </a:t>
            </a:r>
            <a:r>
              <a:rPr lang="ru-RU" sz="35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6" action="ppaction://hlinksldjump"/>
              </a:rPr>
              <a:t>викторина</a:t>
            </a:r>
            <a:endParaRPr lang="ru-RU" sz="3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33361" y="214290"/>
            <a:ext cx="607409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Әдәби </a:t>
            </a:r>
            <a:r>
              <a:rPr lang="ru-RU" sz="6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викторина</a:t>
            </a:r>
            <a:endParaRPr lang="ru-RU" sz="6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1214422"/>
            <a:ext cx="60603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2" action="ppaction://hlinksldjump"/>
              </a:rPr>
              <a:t>«</a:t>
            </a:r>
            <a:r>
              <a:rPr lang="ru-RU" sz="4000" b="1" cap="none" spc="0" dirty="0" err="1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2" action="ppaction://hlinksldjump"/>
              </a:rPr>
              <a:t>Чукмар</a:t>
            </a: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2" action="ppaction://hlinksldjump"/>
              </a:rPr>
              <a:t> </a:t>
            </a:r>
            <a:r>
              <a:rPr lang="ru-RU" sz="4000" b="1" cap="none" spc="0" dirty="0" err="1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2" action="ppaction://hlinksldjump"/>
              </a:rPr>
              <a:t>белән Тукмар</a:t>
            </a: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2" action="ppaction://hlinksldjump"/>
              </a:rPr>
              <a:t>»</a:t>
            </a:r>
            <a:endParaRPr lang="ru-RU" sz="4000" b="1" cap="none" spc="0" dirty="0">
              <a:ln w="1905"/>
              <a:solidFill>
                <a:srgbClr val="99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2071678"/>
            <a:ext cx="6180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 action="ppaction://hlinksldjump"/>
              </a:rPr>
              <a:t>«Бал корты </a:t>
            </a:r>
            <a:r>
              <a:rPr lang="ru-RU" sz="4000" b="1" cap="none" spc="0" dirty="0" err="1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 action="ppaction://hlinksldjump"/>
              </a:rPr>
              <a:t>һәм шөпшә</a:t>
            </a: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 action="ppaction://hlinksldjump"/>
              </a:rPr>
              <a:t>»</a:t>
            </a:r>
            <a:endParaRPr lang="ru-RU" sz="4000" b="1" cap="none" spc="0" dirty="0">
              <a:ln w="1905"/>
              <a:solidFill>
                <a:srgbClr val="99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4414" y="2928934"/>
            <a:ext cx="35627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 action="ppaction://hlinksldjump"/>
              </a:rPr>
              <a:t>«</a:t>
            </a:r>
            <a:r>
              <a:rPr lang="ru-RU" sz="4000" b="1" cap="none" spc="0" dirty="0" err="1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 action="ppaction://hlinksldjump"/>
              </a:rPr>
              <a:t>Куян</a:t>
            </a: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 action="ppaction://hlinksldjump"/>
              </a:rPr>
              <a:t> </a:t>
            </a:r>
            <a:r>
              <a:rPr lang="ru-RU" sz="4000" b="1" cap="none" spc="0" dirty="0" err="1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 action="ppaction://hlinksldjump"/>
              </a:rPr>
              <a:t>кызы</a:t>
            </a: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 action="ppaction://hlinksldjump"/>
              </a:rPr>
              <a:t>»</a:t>
            </a:r>
            <a:endParaRPr lang="ru-RU" sz="4000" b="1" cap="none" spc="0" dirty="0">
              <a:ln w="1905"/>
              <a:solidFill>
                <a:srgbClr val="99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3714752"/>
            <a:ext cx="49350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5" action="ppaction://hlinksldjump"/>
              </a:rPr>
              <a:t>«</a:t>
            </a:r>
            <a:r>
              <a:rPr lang="ru-RU" sz="4000" b="1" cap="none" spc="0" dirty="0" err="1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5" action="ppaction://hlinksldjump"/>
              </a:rPr>
              <a:t>Сертотмас</a:t>
            </a: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5" action="ppaction://hlinksldjump"/>
              </a:rPr>
              <a:t> </a:t>
            </a:r>
            <a:r>
              <a:rPr lang="ru-RU" sz="4000" b="1" cap="none" spc="0" dirty="0" err="1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5" action="ppaction://hlinksldjump"/>
              </a:rPr>
              <a:t>үрдәк»</a:t>
            </a:r>
            <a:endParaRPr lang="ru-RU" sz="4000" b="1" cap="none" spc="0" dirty="0">
              <a:ln w="1905"/>
              <a:solidFill>
                <a:srgbClr val="99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4500570"/>
            <a:ext cx="37280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6" action="ppaction://hlinksldjump"/>
              </a:rPr>
              <a:t>«</a:t>
            </a:r>
            <a:r>
              <a:rPr lang="ru-RU" sz="4000" b="1" cap="none" spc="0" dirty="0" err="1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6" action="ppaction://hlinksldjump"/>
              </a:rPr>
              <a:t>Койрыклар</a:t>
            </a: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6" action="ppaction://hlinksldjump"/>
              </a:rPr>
              <a:t>»</a:t>
            </a:r>
            <a:endParaRPr lang="ru-RU" sz="4000" b="1" cap="none" spc="0" dirty="0">
              <a:ln w="1905"/>
              <a:solidFill>
                <a:srgbClr val="99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5286388"/>
            <a:ext cx="72934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7" action="ppaction://hlinksldjump"/>
              </a:rPr>
              <a:t>«</a:t>
            </a:r>
            <a:r>
              <a:rPr lang="ru-RU" sz="4000" b="1" cap="none" spc="0" dirty="0" err="1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7" action="ppaction://hlinksldjump"/>
              </a:rPr>
              <a:t>Бикбатыр</a:t>
            </a: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7" action="ppaction://hlinksldjump"/>
              </a:rPr>
              <a:t> </a:t>
            </a:r>
            <a:r>
              <a:rPr lang="ru-RU" sz="4000" b="1" cap="none" spc="0" dirty="0" err="1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7" action="ppaction://hlinksldjump"/>
              </a:rPr>
              <a:t>белән Биккуркак</a:t>
            </a:r>
            <a:r>
              <a:rPr lang="ru-RU" sz="4000" b="1" cap="none" spc="0" dirty="0" smtClean="0">
                <a:ln w="1905"/>
                <a:solidFill>
                  <a:srgbClr val="99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7" action="ppaction://hlinksldjump"/>
              </a:rPr>
              <a:t>»</a:t>
            </a:r>
            <a:endParaRPr lang="ru-RU" sz="4000" b="1" cap="none" spc="0" dirty="0">
              <a:ln w="1905"/>
              <a:solidFill>
                <a:srgbClr val="99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1214414" y="1928802"/>
            <a:ext cx="3929090" cy="857256"/>
            <a:chOff x="1214414" y="928670"/>
            <a:chExt cx="3929090" cy="85725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214414" y="1071546"/>
              <a:ext cx="3925306" cy="4770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Әбинең ничә әтәче булган?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бер"/>
          <p:cNvSpPr/>
          <p:nvPr/>
        </p:nvSpPr>
        <p:spPr>
          <a:xfrm>
            <a:off x="5500694" y="1071546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500" b="1" i="1" dirty="0" smtClean="0"/>
              <a:t>Бер </a:t>
            </a:r>
            <a:endParaRPr lang="ru-RU" sz="2500" b="1" i="1" dirty="0"/>
          </a:p>
        </p:txBody>
      </p:sp>
      <p:sp>
        <p:nvSpPr>
          <p:cNvPr id="8" name="дүрт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500" b="1" i="1" dirty="0" smtClean="0"/>
              <a:t>Дүрт</a:t>
            </a:r>
            <a:r>
              <a:rPr lang="tt-RU" sz="2500" dirty="0" smtClean="0"/>
              <a:t> </a:t>
            </a:r>
            <a:endParaRPr lang="ru-RU" sz="2500" dirty="0"/>
          </a:p>
        </p:txBody>
      </p:sp>
      <p:sp>
        <p:nvSpPr>
          <p:cNvPr id="9" name="ике"/>
          <p:cNvSpPr/>
          <p:nvPr/>
        </p:nvSpPr>
        <p:spPr>
          <a:xfrm>
            <a:off x="5572132" y="2786058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500" b="1" i="1" dirty="0" smtClean="0"/>
              <a:t>Ике </a:t>
            </a:r>
            <a:endParaRPr lang="ru-RU" sz="2500" b="1" i="1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1214414" y="4857760"/>
            <a:ext cx="3929090" cy="857256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581123" y="1071546"/>
              <a:ext cx="3191900" cy="4770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Әтәчләр нинди төстә?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неправ1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500" b="1" i="1" dirty="0" smtClean="0"/>
              <a:t>Икесе дә бер үк төстә </a:t>
            </a:r>
            <a:endParaRPr lang="ru-RU" sz="2500" b="1" i="1" dirty="0"/>
          </a:p>
        </p:txBody>
      </p:sp>
      <p:sp>
        <p:nvSpPr>
          <p:cNvPr id="15" name="непра2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500" b="1" i="1" dirty="0" smtClean="0"/>
              <a:t>Берсе – кызыл, икенчесе кара </a:t>
            </a:r>
            <a:endParaRPr lang="ru-RU" sz="2500" b="1" i="1" dirty="0"/>
          </a:p>
        </p:txBody>
      </p:sp>
      <p:sp>
        <p:nvSpPr>
          <p:cNvPr id="16" name="правле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500" b="1" i="1" dirty="0" smtClean="0"/>
              <a:t>Берсе – ак, икенчесе - кара</a:t>
            </a:r>
            <a:endParaRPr lang="ru-RU" sz="25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42976" y="0"/>
            <a:ext cx="7436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Чукмар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белән Тукмар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501058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3 0.01018 L -0.39166 0.0101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36818E-6 L -0.36997 -2.36818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7" grpId="0" animBg="1"/>
      <p:bldP spid="8" grpId="2" animBg="1"/>
      <p:bldP spid="9" grpId="0" animBg="1"/>
      <p:bldP spid="14" grpId="0" animBg="1"/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85926"/>
            <a:ext cx="3929090" cy="1168166"/>
            <a:chOff x="1214414" y="928670"/>
            <a:chExt cx="3929090" cy="86177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857356" y="928670"/>
              <a:ext cx="2778325" cy="86177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Әтәчләрнең нинди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 осталыклары бар?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неправ2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600" b="1" i="1" dirty="0" smtClean="0"/>
              <a:t>Икесе дә өйнең түбәсенә очып менә алалар</a:t>
            </a:r>
            <a:endParaRPr lang="ru-RU" sz="1600" b="1" i="1" dirty="0"/>
          </a:p>
        </p:txBody>
      </p:sp>
      <p:sp>
        <p:nvSpPr>
          <p:cNvPr id="8" name="неправ1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600" b="1" i="1" dirty="0" smtClean="0"/>
              <a:t>Авылдагы иң матур кычкыручы әтәчләр </a:t>
            </a:r>
            <a:r>
              <a:rPr lang="tt-RU" sz="1600" dirty="0" smtClean="0"/>
              <a:t> </a:t>
            </a:r>
            <a:endParaRPr lang="ru-RU" sz="1600" dirty="0"/>
          </a:p>
        </p:txBody>
      </p:sp>
      <p:sp>
        <p:nvSpPr>
          <p:cNvPr id="9" name="прав1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600" b="1" i="1" dirty="0" smtClean="0"/>
              <a:t>Берсе – чукырга бик оста, икенчесе – бик нык тукмый</a:t>
            </a:r>
            <a:endParaRPr lang="ru-RU" sz="1600" b="1" i="1" dirty="0"/>
          </a:p>
        </p:txBody>
      </p:sp>
      <p:grpSp>
        <p:nvGrpSpPr>
          <p:cNvPr id="3" name="Группа 10"/>
          <p:cNvGrpSpPr/>
          <p:nvPr/>
        </p:nvGrpSpPr>
        <p:grpSpPr>
          <a:xfrm>
            <a:off x="1214414" y="4500570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428728" y="1034072"/>
              <a:ext cx="3530005" cy="63574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Әби әтәчләренә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нинди исемнәр кушкан?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прав2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Чукмар белән Тукмар</a:t>
            </a:r>
            <a:endParaRPr lang="ru-RU" sz="2300" b="1" i="1" dirty="0"/>
          </a:p>
        </p:txBody>
      </p:sp>
      <p:sp>
        <p:nvSpPr>
          <p:cNvPr id="15" name="неправ3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Ай белән Кояш</a:t>
            </a:r>
            <a:endParaRPr lang="ru-RU" sz="2300" b="1" i="1" dirty="0"/>
          </a:p>
        </p:txBody>
      </p:sp>
      <p:sp>
        <p:nvSpPr>
          <p:cNvPr id="16" name="неправ4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Биккуркак белән Бикбатыр </a:t>
            </a:r>
            <a:endParaRPr lang="ru-RU" sz="23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42976" y="0"/>
            <a:ext cx="7436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Чукмар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белән Тукмар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501058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0.03122 L -0.37986 0.031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10731E-6 C -0.06857 0.00855 -0.13663 0.01711 -0.196 0.05874 C -0.25555 0.1006 -0.32361 0.21669 -0.35746 0.25046 C -0.39114 0.28445 -0.39271 0.25971 -0.39948 0.26156 " pathEditMode="relative" rAng="0" ptsTypes="aaaA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85926"/>
            <a:ext cx="3929090" cy="1162042"/>
            <a:chOff x="1214414" y="928670"/>
            <a:chExt cx="3929090" cy="85725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970308" y="928670"/>
              <a:ext cx="2552429" cy="6357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Әби Тукмарны 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кая алып киткән?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прав1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Күршеләренә биргән</a:t>
            </a:r>
            <a:endParaRPr lang="ru-RU" sz="2300" b="1" i="1" dirty="0"/>
          </a:p>
        </p:txBody>
      </p:sp>
      <p:sp>
        <p:nvSpPr>
          <p:cNvPr id="8" name="неправ1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Туганнарына биргән</a:t>
            </a:r>
            <a:endParaRPr lang="ru-RU" sz="2300" dirty="0"/>
          </a:p>
        </p:txBody>
      </p:sp>
      <p:sp>
        <p:nvSpPr>
          <p:cNvPr id="9" name="неправ2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Базга япкан</a:t>
            </a:r>
            <a:endParaRPr lang="ru-RU" sz="2300" b="1" i="1" dirty="0"/>
          </a:p>
        </p:txBody>
      </p:sp>
      <p:grpSp>
        <p:nvGrpSpPr>
          <p:cNvPr id="3" name="Группа 10"/>
          <p:cNvGrpSpPr/>
          <p:nvPr/>
        </p:nvGrpSpPr>
        <p:grpSpPr>
          <a:xfrm>
            <a:off x="1214414" y="4357694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981371"/>
              <a:ext cx="3929090" cy="63574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Әби Тукмарны алып киткәч, Чукмар нишләгән? 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неправ3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Яңа дус тапкан</a:t>
            </a:r>
            <a:endParaRPr lang="ru-RU" sz="2300" b="1" i="1" dirty="0"/>
          </a:p>
        </p:txBody>
      </p:sp>
      <p:sp>
        <p:nvSpPr>
          <p:cNvPr id="15" name="прпв2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Күңелсезләнгән </a:t>
            </a:r>
            <a:endParaRPr lang="ru-RU" sz="2300" b="1" i="1" dirty="0"/>
          </a:p>
        </p:txBody>
      </p:sp>
      <p:sp>
        <p:nvSpPr>
          <p:cNvPr id="16" name="неправм4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Шатланган </a:t>
            </a:r>
            <a:endParaRPr lang="ru-RU" sz="23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42976" y="0"/>
            <a:ext cx="7436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Чукмар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белән Тукмар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Управляющая кнопка: домой 18">
            <a:hlinkClick r:id="rId2" action="ppaction://hlinksldjump" highlightClick="1"/>
          </p:cNvPr>
          <p:cNvSpPr/>
          <p:nvPr/>
        </p:nvSpPr>
        <p:spPr>
          <a:xfrm>
            <a:off x="8501090" y="5857892"/>
            <a:ext cx="642910" cy="714380"/>
          </a:xfrm>
          <a:prstGeom prst="actionButtonHom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1272 L -0.37604 0.291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00" y="1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019E-7 L -0.37587 0.12812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0" y="6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85926"/>
            <a:ext cx="3929090" cy="1162042"/>
            <a:chOff x="1214414" y="928670"/>
            <a:chExt cx="3929090" cy="85725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372456" y="928670"/>
              <a:ext cx="3748141" cy="6357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Чәчәкләр башлыгы нәрсә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т</a:t>
              </a:r>
              <a:r>
                <a:rPr lang="tt-RU" sz="2500" b="0" cap="none" spc="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урында хәбәр салган?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прав1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Ярыш турында </a:t>
            </a:r>
            <a:endParaRPr lang="ru-RU" sz="2300" b="1" i="1" dirty="0"/>
          </a:p>
        </p:txBody>
      </p:sp>
      <p:sp>
        <p:nvSpPr>
          <p:cNvPr id="8" name="неправ1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Яңгыр турында </a:t>
            </a:r>
            <a:endParaRPr lang="ru-RU" sz="2300" dirty="0"/>
          </a:p>
        </p:txBody>
      </p:sp>
      <p:sp>
        <p:nvSpPr>
          <p:cNvPr id="9" name="неправ2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Бәйрәм турында </a:t>
            </a:r>
            <a:endParaRPr lang="ru-RU" sz="2300" b="1" i="1" dirty="0"/>
          </a:p>
        </p:txBody>
      </p:sp>
      <p:grpSp>
        <p:nvGrpSpPr>
          <p:cNvPr id="3" name="Группа 10"/>
          <p:cNvGrpSpPr/>
          <p:nvPr/>
        </p:nvGrpSpPr>
        <p:grpSpPr>
          <a:xfrm>
            <a:off x="1214414" y="4643446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981371"/>
              <a:ext cx="3929090" cy="63574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Чәчәкләр башлыгы нинди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с</a:t>
              </a:r>
              <a:r>
                <a:rPr lang="tt-RU" sz="2500" b="0" cap="none" spc="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авыт эшләргә кушкан?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прав2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i="1" dirty="0" smtClean="0"/>
              <a:t>Чәчәкләр таҗларын җыю өчен </a:t>
            </a:r>
            <a:endParaRPr lang="ru-RU" sz="2000" b="1" i="1" dirty="0"/>
          </a:p>
        </p:txBody>
      </p:sp>
      <p:sp>
        <p:nvSpPr>
          <p:cNvPr id="15" name="неправ3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Су җыю өчен  </a:t>
            </a:r>
            <a:endParaRPr lang="ru-RU" sz="2300" b="1" i="1" dirty="0"/>
          </a:p>
        </p:txBody>
      </p:sp>
      <p:sp>
        <p:nvSpPr>
          <p:cNvPr id="16" name="непрпав4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Бал салу өчен </a:t>
            </a:r>
            <a:endParaRPr lang="ru-RU" sz="23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26987" y="0"/>
            <a:ext cx="7668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«Бал корты 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һәм шөпшә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501058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0629E-6 L -0.40955 0.2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00" y="1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10731E-6 L -0.39948 0.2738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0" y="1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85926"/>
            <a:ext cx="3929090" cy="1162042"/>
            <a:chOff x="1214414" y="928670"/>
            <a:chExt cx="3929090" cy="85725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727110" y="928670"/>
              <a:ext cx="3038845" cy="6357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Ярышта җиңүчеләр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бүләк нинди булган?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неправ1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Бар чәчәкләрнең таҗлары</a:t>
            </a:r>
            <a:endParaRPr lang="ru-RU" sz="2300" b="1" i="1" dirty="0"/>
          </a:p>
        </p:txBody>
      </p:sp>
      <p:sp>
        <p:nvSpPr>
          <p:cNvPr id="8" name="неправ2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Чәчәкләр белән идарә итү</a:t>
            </a:r>
            <a:endParaRPr lang="ru-RU" sz="2300" dirty="0"/>
          </a:p>
        </p:txBody>
      </p:sp>
      <p:sp>
        <p:nvSpPr>
          <p:cNvPr id="9" name="прав1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Чәчәкләр балы</a:t>
            </a:r>
            <a:endParaRPr lang="ru-RU" sz="2300" b="1" i="1" dirty="0"/>
          </a:p>
        </p:txBody>
      </p:sp>
      <p:grpSp>
        <p:nvGrpSpPr>
          <p:cNvPr id="3" name="Группа 10"/>
          <p:cNvGrpSpPr/>
          <p:nvPr/>
        </p:nvGrpSpPr>
        <p:grpSpPr>
          <a:xfrm>
            <a:off x="1214414" y="4643446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981371"/>
              <a:ext cx="3929090" cy="63574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Бөҗәкләр ярышка ничек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ә</a:t>
              </a:r>
              <a:r>
                <a:rPr lang="tt-RU" sz="2500" b="0" cap="none" spc="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зерләнгән?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прав2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Бик тырышып </a:t>
            </a:r>
            <a:endParaRPr lang="ru-RU" sz="2300" b="1" i="1" dirty="0"/>
          </a:p>
        </p:txBody>
      </p:sp>
      <p:sp>
        <p:nvSpPr>
          <p:cNvPr id="15" name="неправ3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Бөтенләй әзерләнмәгәннәр </a:t>
            </a:r>
            <a:endParaRPr lang="ru-RU" sz="2300" b="1" i="1" dirty="0"/>
          </a:p>
        </p:txBody>
      </p:sp>
      <p:sp>
        <p:nvSpPr>
          <p:cNvPr id="16" name="неправ4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Күңелле итеп </a:t>
            </a:r>
            <a:endParaRPr lang="ru-RU" sz="23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26987" y="0"/>
            <a:ext cx="7668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«Бал корты 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һәм шөпшә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501058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188 0.04163 L -0.37188 0.041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10731E-6 L -0.36805 0.2738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" y="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85926"/>
            <a:ext cx="3984616" cy="1162042"/>
            <a:chOff x="1214414" y="928670"/>
            <a:chExt cx="3984616" cy="85725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294050" y="928670"/>
              <a:ext cx="3904980" cy="6357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Ярышка нинди бөҗәк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и</a:t>
              </a:r>
              <a:r>
                <a:rPr lang="tt-RU" sz="2500" b="0" cap="none" spc="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ң соңгы булып керешкән?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неправ1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Күбәләк </a:t>
            </a:r>
            <a:endParaRPr lang="ru-RU" sz="2300" b="1" i="1" dirty="0"/>
          </a:p>
        </p:txBody>
      </p:sp>
      <p:sp>
        <p:nvSpPr>
          <p:cNvPr id="8" name="неправ2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Кырмыска </a:t>
            </a:r>
            <a:endParaRPr lang="ru-RU" sz="2300" dirty="0"/>
          </a:p>
        </p:txBody>
      </p:sp>
      <p:sp>
        <p:nvSpPr>
          <p:cNvPr id="9" name="прав1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Бал корты </a:t>
            </a:r>
            <a:endParaRPr lang="ru-RU" sz="2300" b="1" i="1" dirty="0"/>
          </a:p>
        </p:txBody>
      </p:sp>
      <p:grpSp>
        <p:nvGrpSpPr>
          <p:cNvPr id="3" name="Группа 10"/>
          <p:cNvGrpSpPr/>
          <p:nvPr/>
        </p:nvGrpSpPr>
        <p:grpSpPr>
          <a:xfrm>
            <a:off x="1214414" y="4643446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981371"/>
              <a:ext cx="3929090" cy="63574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Шөпшә ярышка ничек әзерләнгән?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неправ3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Ашыгып </a:t>
            </a:r>
            <a:endParaRPr lang="ru-RU" sz="2300" b="1" i="1" dirty="0"/>
          </a:p>
        </p:txBody>
      </p:sp>
      <p:sp>
        <p:nvSpPr>
          <p:cNvPr id="15" name="неправ4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Тырышып </a:t>
            </a:r>
            <a:endParaRPr lang="ru-RU" sz="2300" b="1" i="1" dirty="0"/>
          </a:p>
        </p:txBody>
      </p:sp>
      <p:sp>
        <p:nvSpPr>
          <p:cNvPr id="16" name="прав2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Ялкауланып </a:t>
            </a:r>
            <a:endParaRPr lang="ru-RU" sz="23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26987" y="0"/>
            <a:ext cx="7668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«Бал корты 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һәм шөпшә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501058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476 -0.01087 L -0.37986 0.031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00" y="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455 -0.0303 L -0.38385 0.2634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0" y="1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85926"/>
            <a:ext cx="3929090" cy="1162042"/>
            <a:chOff x="1214414" y="928670"/>
            <a:chExt cx="3929090" cy="85725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845230" y="928670"/>
              <a:ext cx="2802627" cy="6357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Бал корты савытын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 нәрсәдән ясаган?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неправ1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Балавыздан  </a:t>
            </a:r>
            <a:endParaRPr lang="ru-RU" sz="2300" b="1" i="1" dirty="0"/>
          </a:p>
        </p:txBody>
      </p:sp>
      <p:sp>
        <p:nvSpPr>
          <p:cNvPr id="8" name="прав1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Агач кәүсәсеннән </a:t>
            </a:r>
            <a:endParaRPr lang="ru-RU" sz="2300" dirty="0"/>
          </a:p>
        </p:txBody>
      </p:sp>
      <p:sp>
        <p:nvSpPr>
          <p:cNvPr id="9" name="неправ2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Яфраклардан </a:t>
            </a:r>
            <a:endParaRPr lang="ru-RU" sz="2300" b="1" i="1" dirty="0"/>
          </a:p>
        </p:txBody>
      </p:sp>
      <p:grpSp>
        <p:nvGrpSpPr>
          <p:cNvPr id="3" name="Группа 10"/>
          <p:cNvGrpSpPr/>
          <p:nvPr/>
        </p:nvGrpSpPr>
        <p:grpSpPr>
          <a:xfrm>
            <a:off x="1214414" y="4643446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981371"/>
              <a:ext cx="3929090" cy="63574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Ярышта нинди бөҗәк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җ</a:t>
              </a:r>
              <a:r>
                <a:rPr lang="tt-RU" sz="2500" b="0" cap="none" spc="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иңгән?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неправ3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Шөпшә  </a:t>
            </a:r>
            <a:endParaRPr lang="ru-RU" sz="2300" b="1" i="1" dirty="0"/>
          </a:p>
        </p:txBody>
      </p:sp>
      <p:sp>
        <p:nvSpPr>
          <p:cNvPr id="15" name="прав2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Бал корты  </a:t>
            </a:r>
            <a:endParaRPr lang="ru-RU" sz="2300" b="1" i="1" dirty="0"/>
          </a:p>
        </p:txBody>
      </p:sp>
      <p:sp>
        <p:nvSpPr>
          <p:cNvPr id="16" name="неправ4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Кырмыска  </a:t>
            </a:r>
            <a:endParaRPr lang="ru-RU" sz="23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26987" y="0"/>
            <a:ext cx="7668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«Бал корты 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һәм шөпшә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Управляющая кнопка: домой 18">
            <a:hlinkClick r:id="rId2" action="ppaction://hlinksldjump" highlightClick="1"/>
          </p:cNvPr>
          <p:cNvSpPr/>
          <p:nvPr/>
        </p:nvSpPr>
        <p:spPr>
          <a:xfrm>
            <a:off x="8501090" y="5857892"/>
            <a:ext cx="642910" cy="714380"/>
          </a:xfrm>
          <a:prstGeom prst="actionButtonHom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97687E-6 L -0.39549 0.166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00" y="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019E-7 L -0.37587 0.1385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0" y="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85926"/>
            <a:ext cx="3929090" cy="1162042"/>
            <a:chOff x="1214414" y="928670"/>
            <a:chExt cx="3929090" cy="85725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544543" y="928670"/>
              <a:ext cx="3404009" cy="6357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Әни куян кызына нәрсә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б</a:t>
              </a:r>
              <a:r>
                <a:rPr lang="tt-RU" sz="2500" b="0" cap="none" spc="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үләк иткән?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неправ1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Курчак   </a:t>
            </a:r>
            <a:endParaRPr lang="ru-RU" sz="2300" b="1" i="1" dirty="0"/>
          </a:p>
        </p:txBody>
      </p:sp>
      <p:sp>
        <p:nvSpPr>
          <p:cNvPr id="8" name="прав1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Киез итек</a:t>
            </a:r>
            <a:endParaRPr lang="ru-RU" sz="2300" dirty="0"/>
          </a:p>
        </p:txBody>
      </p:sp>
      <p:sp>
        <p:nvSpPr>
          <p:cNvPr id="9" name="неправ2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Торт </a:t>
            </a:r>
            <a:endParaRPr lang="ru-RU" sz="2300" b="1" i="1" dirty="0"/>
          </a:p>
        </p:txBody>
      </p:sp>
      <p:grpSp>
        <p:nvGrpSpPr>
          <p:cNvPr id="3" name="Группа 10"/>
          <p:cNvGrpSpPr/>
          <p:nvPr/>
        </p:nvGrpSpPr>
        <p:grpSpPr>
          <a:xfrm>
            <a:off x="1214414" y="4643446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981371"/>
              <a:ext cx="3929090" cy="63574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Куян кызының аяклары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н</a:t>
              </a:r>
              <a:r>
                <a:rPr lang="tt-RU" sz="2500" b="0" cap="none" spc="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и өчен шешкән? 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прав2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Өшеткән   </a:t>
            </a:r>
            <a:endParaRPr lang="ru-RU" sz="2300" b="1" i="1" dirty="0"/>
          </a:p>
        </p:txBody>
      </p:sp>
      <p:sp>
        <p:nvSpPr>
          <p:cNvPr id="15" name="неправ3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Бәрелгән </a:t>
            </a:r>
            <a:endParaRPr lang="ru-RU" sz="2300" b="1" i="1" dirty="0"/>
          </a:p>
        </p:txBody>
      </p:sp>
      <p:sp>
        <p:nvSpPr>
          <p:cNvPr id="16" name="неправ4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Озак итеп биегән  </a:t>
            </a:r>
            <a:endParaRPr lang="ru-RU" sz="23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809175" y="0"/>
            <a:ext cx="410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Куян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кызы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501058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97687E-6 L -0.35625 0.166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00" y="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10731E-6 L -0.38385 0.2634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1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85926"/>
            <a:ext cx="3929090" cy="1162042"/>
            <a:chOff x="1214414" y="928670"/>
            <a:chExt cx="3929090" cy="85725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566188" y="928670"/>
              <a:ext cx="3360728" cy="6357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Кем Куянга докторга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барырга  киңәш иткән?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непра1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Тукран    </a:t>
            </a:r>
            <a:endParaRPr lang="ru-RU" sz="2300" b="1" i="1" dirty="0"/>
          </a:p>
        </p:txBody>
      </p:sp>
      <p:sp>
        <p:nvSpPr>
          <p:cNvPr id="8" name="прав1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Тиен </a:t>
            </a:r>
            <a:endParaRPr lang="ru-RU" sz="2300" dirty="0"/>
          </a:p>
        </p:txBody>
      </p:sp>
      <p:sp>
        <p:nvSpPr>
          <p:cNvPr id="9" name="неправ2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Аю  </a:t>
            </a:r>
            <a:endParaRPr lang="ru-RU" sz="2300" b="1" i="1" dirty="0"/>
          </a:p>
        </p:txBody>
      </p:sp>
      <p:grpSp>
        <p:nvGrpSpPr>
          <p:cNvPr id="3" name="Группа 10"/>
          <p:cNvGrpSpPr/>
          <p:nvPr/>
        </p:nvGrpSpPr>
        <p:grpSpPr>
          <a:xfrm>
            <a:off x="1214414" y="4643446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981371"/>
              <a:ext cx="3929090" cy="3519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неправ3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  Тамакны карады</a:t>
            </a:r>
            <a:endParaRPr lang="ru-RU" sz="2300" b="1" i="1" dirty="0"/>
          </a:p>
        </p:txBody>
      </p:sp>
      <p:sp>
        <p:nvSpPr>
          <p:cNvPr id="15" name="прав2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 Дарулар сөртте</a:t>
            </a:r>
            <a:endParaRPr lang="ru-RU" sz="2300" b="1" i="1" dirty="0"/>
          </a:p>
        </p:txBody>
      </p:sp>
      <p:sp>
        <p:nvSpPr>
          <p:cNvPr id="16" name="неправ4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Йод белән майлады</a:t>
            </a:r>
            <a:endParaRPr lang="ru-RU" sz="23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809175" y="0"/>
            <a:ext cx="410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Куян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кызы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23114" y="4714884"/>
            <a:ext cx="3914853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Доктор Айболит куян </a:t>
            </a:r>
          </a:p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кызыңны ничек дәвалады?</a:t>
            </a:r>
            <a:endParaRPr lang="ru-RU" sz="2500" b="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Управляющая кнопка: домой 19">
            <a:hlinkClick r:id="rId2" action="ppaction://hlinksldjump" highlightClick="1"/>
          </p:cNvPr>
          <p:cNvSpPr/>
          <p:nvPr/>
        </p:nvSpPr>
        <p:spPr>
          <a:xfrm>
            <a:off x="8501090" y="5857892"/>
            <a:ext cx="642910" cy="714380"/>
          </a:xfrm>
          <a:prstGeom prst="actionButtonHom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97687E-6 L -0.35625 0.166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00" y="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019E-7 L -0.36024 0.1385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0" y="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7290" y="642918"/>
            <a:ext cx="7172227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«Әкият илендә»</a:t>
            </a:r>
            <a:endParaRPr lang="ru-RU" sz="7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4643446"/>
            <a:ext cx="5808641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5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sz="350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Бикбатыр</a:t>
            </a:r>
            <a:r>
              <a:rPr lang="ru-RU" sz="35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350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белән Биккуркак</a:t>
            </a:r>
            <a:r>
              <a:rPr lang="ru-RU" sz="35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  <a:endParaRPr lang="ru-RU" sz="3500" dirty="0">
              <a:ln w="18415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285860"/>
            <a:ext cx="7902548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Абдулла </a:t>
            </a:r>
            <a:r>
              <a:rPr lang="ru-RU" sz="3600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Алиш</a:t>
            </a:r>
            <a:r>
              <a:rPr lang="ru-RU" sz="3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3600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әкиятләре</a:t>
            </a:r>
            <a:r>
              <a:rPr lang="ru-RU" sz="3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600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балаларны</a:t>
            </a:r>
            <a:r>
              <a:rPr lang="ru-RU" sz="3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3600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гадел</a:t>
            </a:r>
            <a:r>
              <a:rPr lang="ru-RU" sz="3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ru-RU" sz="3600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көчле рухлы</a:t>
            </a:r>
            <a:r>
              <a:rPr lang="ru-RU" sz="3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600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туган</a:t>
            </a:r>
            <a:r>
              <a:rPr lang="ru-RU" sz="3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3600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җанлы, тыйнак</a:t>
            </a:r>
            <a:r>
              <a:rPr lang="ru-RU" sz="3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3600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булырга</a:t>
            </a:r>
            <a:r>
              <a:rPr lang="ru-RU" sz="3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600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әти-әни сүзен тыңларга</a:t>
            </a:r>
            <a:r>
              <a:rPr lang="ru-RU" sz="360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600" dirty="0" err="1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һәм өлкеннәрне хөрмәт итәргә өйрәтә.</a:t>
            </a:r>
            <a:endParaRPr lang="ru-RU" sz="360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9" name="Рисунок 8" descr="храбруц и трусишка ютуб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768" y="4357694"/>
            <a:ext cx="1562100" cy="1562100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85926"/>
            <a:ext cx="3929090" cy="1162042"/>
            <a:chOff x="1214414" y="928670"/>
            <a:chExt cx="3929090" cy="85725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395923" y="928670"/>
              <a:ext cx="3701270" cy="6357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Йорт хуҗасы үзенең этен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и</a:t>
              </a:r>
              <a:r>
                <a:rPr lang="tt-RU" sz="2500" b="0" cap="none" spc="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яртеп кая киткән?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прав1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Урманга </a:t>
            </a:r>
            <a:endParaRPr lang="ru-RU" sz="2300" b="1" i="1" dirty="0"/>
          </a:p>
        </p:txBody>
      </p:sp>
      <p:sp>
        <p:nvSpPr>
          <p:cNvPr id="8" name="неправ1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Шәһәргә </a:t>
            </a:r>
            <a:endParaRPr lang="ru-RU" sz="2300" b="1" i="1" dirty="0"/>
          </a:p>
        </p:txBody>
      </p:sp>
      <p:sp>
        <p:nvSpPr>
          <p:cNvPr id="9" name="неправ2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Кунакка </a:t>
            </a:r>
            <a:endParaRPr lang="ru-RU" sz="2300" b="1" i="1" dirty="0"/>
          </a:p>
        </p:txBody>
      </p:sp>
      <p:grpSp>
        <p:nvGrpSpPr>
          <p:cNvPr id="3" name="Группа 10"/>
          <p:cNvGrpSpPr/>
          <p:nvPr/>
        </p:nvGrpSpPr>
        <p:grpSpPr>
          <a:xfrm>
            <a:off x="1214414" y="4643446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981371"/>
              <a:ext cx="3929090" cy="3519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неправ3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  Тавыкны </a:t>
            </a:r>
            <a:endParaRPr lang="ru-RU" sz="2300" b="1" i="1" dirty="0"/>
          </a:p>
        </p:txBody>
      </p:sp>
      <p:sp>
        <p:nvSpPr>
          <p:cNvPr id="15" name="прав2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 Үрдәкне  </a:t>
            </a:r>
            <a:endParaRPr lang="ru-RU" sz="2300" b="1" i="1" dirty="0"/>
          </a:p>
        </p:txBody>
      </p:sp>
      <p:sp>
        <p:nvSpPr>
          <p:cNvPr id="16" name="неправ4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Атны</a:t>
            </a:r>
            <a:endParaRPr lang="ru-RU" sz="23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869304" y="0"/>
            <a:ext cx="59838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Сертотмас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үрдәк»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80211" y="4714884"/>
            <a:ext cx="3857787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Хуҗаны чакырып кайтырга</a:t>
            </a:r>
          </a:p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</a:t>
            </a:r>
            <a:r>
              <a:rPr lang="tt-RU" sz="2500" b="0" cap="none" spc="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емне җибәргәннәр?</a:t>
            </a:r>
            <a:endParaRPr lang="ru-RU" sz="2500" b="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501058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6.10546E-7 L -0.33663 0.280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0" y="14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019E-7 L -0.36024 0.1385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0" y="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85926"/>
            <a:ext cx="3929090" cy="1162042"/>
            <a:chOff x="1214414" y="928670"/>
            <a:chExt cx="3929090" cy="85725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362332" y="928670"/>
              <a:ext cx="3768468" cy="6357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Юлда сертотмас нинди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хайваннар белән очраша?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неправ1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i="1" dirty="0" smtClean="0"/>
              <a:t>Бегемот, маймыл, крокодил, юлбарыс</a:t>
            </a:r>
            <a:r>
              <a:rPr lang="tt-RU" sz="2300" b="1" i="1" dirty="0" smtClean="0"/>
              <a:t>  </a:t>
            </a:r>
            <a:endParaRPr lang="ru-RU" sz="2300" b="1" i="1" dirty="0"/>
          </a:p>
        </p:txBody>
      </p:sp>
      <p:sp>
        <p:nvSpPr>
          <p:cNvPr id="8" name="прав1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i="1" dirty="0" smtClean="0"/>
              <a:t>Куян, керпе, бүре, аю, төлке </a:t>
            </a:r>
            <a:r>
              <a:rPr lang="tt-RU" sz="2300" b="1" i="1" dirty="0" smtClean="0"/>
              <a:t> </a:t>
            </a:r>
            <a:endParaRPr lang="ru-RU" sz="2300" b="1" i="1" dirty="0"/>
          </a:p>
        </p:txBody>
      </p:sp>
      <p:sp>
        <p:nvSpPr>
          <p:cNvPr id="9" name="неправ2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i="1" dirty="0" smtClean="0"/>
              <a:t>Мәче, сыер, сарык, ат, кәҗә</a:t>
            </a:r>
            <a:r>
              <a:rPr lang="tt-RU" sz="2300" b="1" i="1" dirty="0" smtClean="0"/>
              <a:t> </a:t>
            </a:r>
            <a:endParaRPr lang="ru-RU" sz="23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869304" y="0"/>
            <a:ext cx="59838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Сертотмас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үрдәк»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19" name="Группа 9"/>
          <p:cNvGrpSpPr/>
          <p:nvPr/>
        </p:nvGrpSpPr>
        <p:grpSpPr>
          <a:xfrm>
            <a:off x="1285852" y="4572008"/>
            <a:ext cx="3929090" cy="1162042"/>
            <a:chOff x="1133452" y="2871577"/>
            <a:chExt cx="3929090" cy="85725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133452" y="2871577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204890" y="2976979"/>
              <a:ext cx="3809761" cy="6357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Хуҗа дошманнарга каршы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н</a:t>
              </a:r>
              <a:r>
                <a:rPr lang="tt-RU" sz="2500" b="0" cap="none" spc="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әрсә куйган?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2" name="прав2"/>
          <p:cNvSpPr/>
          <p:nvPr/>
        </p:nvSpPr>
        <p:spPr>
          <a:xfrm>
            <a:off x="5572132" y="4000504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Киртә  </a:t>
            </a:r>
            <a:endParaRPr lang="ru-RU" sz="2300" b="1" i="1" dirty="0"/>
          </a:p>
        </p:txBody>
      </p:sp>
      <p:sp>
        <p:nvSpPr>
          <p:cNvPr id="23" name="неправ3"/>
          <p:cNvSpPr/>
          <p:nvPr/>
        </p:nvSpPr>
        <p:spPr>
          <a:xfrm>
            <a:off x="5572132" y="4857760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Ботка </a:t>
            </a:r>
            <a:endParaRPr lang="ru-RU" sz="2300" dirty="0"/>
          </a:p>
        </p:txBody>
      </p:sp>
      <p:sp>
        <p:nvSpPr>
          <p:cNvPr id="24" name="неправ4"/>
          <p:cNvSpPr/>
          <p:nvPr/>
        </p:nvSpPr>
        <p:spPr>
          <a:xfrm>
            <a:off x="5572132" y="5715016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Уенчыклар  </a:t>
            </a:r>
            <a:endParaRPr lang="ru-RU" sz="2300" b="1" i="1" dirty="0"/>
          </a:p>
        </p:txBody>
      </p:sp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501058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97687E-6 L -0.34826 0.156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00" y="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3784E-6 L -0.36024 0.2634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0" y="1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22" grpId="0" animBg="1"/>
      <p:bldP spid="23" grpId="0" animBg="1"/>
      <p:bldP spid="2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0"/>
          <p:cNvGrpSpPr/>
          <p:nvPr/>
        </p:nvGrpSpPr>
        <p:grpSpPr>
          <a:xfrm>
            <a:off x="1214414" y="4643446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981371"/>
              <a:ext cx="3929090" cy="3519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неправ3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  Батырлык</a:t>
            </a:r>
            <a:endParaRPr lang="ru-RU" sz="2300" b="1" i="1" dirty="0"/>
          </a:p>
        </p:txBody>
      </p:sp>
      <p:sp>
        <p:nvSpPr>
          <p:cNvPr id="15" name="прав2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 Җаваплылык</a:t>
            </a:r>
            <a:endParaRPr lang="ru-RU" sz="2300" b="1" i="1" dirty="0"/>
          </a:p>
        </p:txBody>
      </p:sp>
      <p:sp>
        <p:nvSpPr>
          <p:cNvPr id="16" name="неправ4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Зирәклек </a:t>
            </a:r>
            <a:endParaRPr lang="ru-RU" sz="23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869304" y="0"/>
            <a:ext cx="59838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Сертотмас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үрдәк»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17353" y="4714884"/>
            <a:ext cx="3383490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Үрдәккә нинди сыйфат </a:t>
            </a:r>
          </a:p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җитми?</a:t>
            </a:r>
            <a:endParaRPr lang="ru-RU" sz="2500" b="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19" name="Группа 10"/>
          <p:cNvGrpSpPr/>
          <p:nvPr/>
        </p:nvGrpSpPr>
        <p:grpSpPr>
          <a:xfrm>
            <a:off x="1142976" y="1500174"/>
            <a:ext cx="3929090" cy="1162042"/>
            <a:chOff x="1214414" y="928670"/>
            <a:chExt cx="3929090" cy="85725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214414" y="981371"/>
              <a:ext cx="3929090" cy="3519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2" name="прав1"/>
          <p:cNvSpPr/>
          <p:nvPr/>
        </p:nvSpPr>
        <p:spPr>
          <a:xfrm>
            <a:off x="5429256" y="928670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  Ул өенә кайта</a:t>
            </a:r>
            <a:endParaRPr lang="ru-RU" sz="2300" b="1" i="1" dirty="0"/>
          </a:p>
        </p:txBody>
      </p:sp>
      <p:sp>
        <p:nvSpPr>
          <p:cNvPr id="23" name="неправ1"/>
          <p:cNvSpPr/>
          <p:nvPr/>
        </p:nvSpPr>
        <p:spPr>
          <a:xfrm>
            <a:off x="5429256" y="1785926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 Ул төлкене тотып ашый  </a:t>
            </a:r>
            <a:endParaRPr lang="ru-RU" sz="2300" b="1" i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755204" y="1571612"/>
            <a:ext cx="2564933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Сертотмас белән </a:t>
            </a:r>
          </a:p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нәрсә була?</a:t>
            </a:r>
            <a:endParaRPr lang="ru-RU" sz="2500" b="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5" name="неправ2"/>
          <p:cNvSpPr/>
          <p:nvPr/>
        </p:nvSpPr>
        <p:spPr>
          <a:xfrm>
            <a:off x="5429256" y="264318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i="1" dirty="0" smtClean="0"/>
              <a:t>Төлке Сертотмасны ашый</a:t>
            </a:r>
            <a:endParaRPr lang="ru-RU" sz="2000" b="1" i="1" dirty="0"/>
          </a:p>
        </p:txBody>
      </p:sp>
      <p:sp>
        <p:nvSpPr>
          <p:cNvPr id="27" name="Управляющая кнопка: домой 26">
            <a:hlinkClick r:id="rId2" action="ppaction://hlinksldjump" highlightClick="1"/>
          </p:cNvPr>
          <p:cNvSpPr/>
          <p:nvPr/>
        </p:nvSpPr>
        <p:spPr>
          <a:xfrm>
            <a:off x="8501090" y="5857892"/>
            <a:ext cx="642910" cy="714380"/>
          </a:xfrm>
          <a:prstGeom prst="actionButtonHom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45051E-6 L -0.36806 0.259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00" y="1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019E-7 L -0.36805 0.1489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00" y="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2" grpId="0" animBg="1"/>
      <p:bldP spid="23" grpId="0" animBg="1"/>
      <p:bldP spid="2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85926"/>
            <a:ext cx="3929090" cy="1162042"/>
            <a:chOff x="1214414" y="928670"/>
            <a:chExt cx="3929090" cy="85725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425015" y="928670"/>
              <a:ext cx="3643113" cy="6357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Койрыклар нинди агачта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үскән?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прав1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Имән   </a:t>
            </a:r>
            <a:endParaRPr lang="ru-RU" sz="2300" b="1" i="1" dirty="0"/>
          </a:p>
        </p:txBody>
      </p:sp>
      <p:sp>
        <p:nvSpPr>
          <p:cNvPr id="8" name="неправ1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Каен  </a:t>
            </a:r>
            <a:endParaRPr lang="ru-RU" sz="2300" dirty="0"/>
          </a:p>
        </p:txBody>
      </p:sp>
      <p:sp>
        <p:nvSpPr>
          <p:cNvPr id="9" name="неправ2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Чыршы   </a:t>
            </a:r>
            <a:endParaRPr lang="ru-RU" sz="2300" b="1" i="1" dirty="0"/>
          </a:p>
        </p:txBody>
      </p:sp>
      <p:grpSp>
        <p:nvGrpSpPr>
          <p:cNvPr id="3" name="Группа 10"/>
          <p:cNvGrpSpPr/>
          <p:nvPr/>
        </p:nvGrpSpPr>
        <p:grpSpPr>
          <a:xfrm>
            <a:off x="1214414" y="4643446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981371"/>
              <a:ext cx="3929090" cy="3519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непра3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Төлке </a:t>
            </a:r>
            <a:endParaRPr lang="ru-RU" sz="2300" b="1" i="1" dirty="0"/>
          </a:p>
        </p:txBody>
      </p:sp>
      <p:sp>
        <p:nvSpPr>
          <p:cNvPr id="15" name="прав2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Куян </a:t>
            </a:r>
            <a:endParaRPr lang="ru-RU" sz="2300" b="1" i="1" dirty="0"/>
          </a:p>
        </p:txBody>
      </p:sp>
      <p:sp>
        <p:nvSpPr>
          <p:cNvPr id="16" name="неправ4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Бүре  </a:t>
            </a:r>
            <a:endParaRPr lang="ru-RU" sz="23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684272" y="0"/>
            <a:ext cx="4353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Койрыклар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64142" y="4714884"/>
            <a:ext cx="3289939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Кем койрык артыннан </a:t>
            </a:r>
          </a:p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барырга курыккан? </a:t>
            </a:r>
            <a:endParaRPr lang="ru-RU" sz="2500" b="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501058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6.10546E-7 L -0.36024 0.29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0" y="14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019E-7 L -0.36805 0.1489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00" y="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14488"/>
            <a:ext cx="3929090" cy="1246495"/>
            <a:chOff x="1214414" y="875969"/>
            <a:chExt cx="3929090" cy="91955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643042" y="875969"/>
              <a:ext cx="3203441" cy="91955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Куян кемнән беренче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койрык алып килергә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сорады?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неправ1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Тиен    </a:t>
            </a:r>
            <a:endParaRPr lang="ru-RU" sz="2300" b="1" i="1" dirty="0"/>
          </a:p>
        </p:txBody>
      </p:sp>
      <p:sp>
        <p:nvSpPr>
          <p:cNvPr id="8" name="неправ2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Елан   </a:t>
            </a:r>
            <a:endParaRPr lang="ru-RU" sz="2300" dirty="0"/>
          </a:p>
        </p:txBody>
      </p:sp>
      <p:sp>
        <p:nvSpPr>
          <p:cNvPr id="9" name="прав1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Аю    </a:t>
            </a:r>
            <a:endParaRPr lang="ru-RU" sz="2300" b="1" i="1" dirty="0"/>
          </a:p>
        </p:txBody>
      </p:sp>
      <p:grpSp>
        <p:nvGrpSpPr>
          <p:cNvPr id="3" name="Группа 10"/>
          <p:cNvGrpSpPr/>
          <p:nvPr/>
        </p:nvGrpSpPr>
        <p:grpSpPr>
          <a:xfrm>
            <a:off x="1214414" y="4643446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981371"/>
              <a:ext cx="3929090" cy="3519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неправ3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Тиен белән төлке </a:t>
            </a:r>
            <a:endParaRPr lang="ru-RU" sz="2300" b="1" i="1" dirty="0"/>
          </a:p>
        </p:txBody>
      </p:sp>
      <p:sp>
        <p:nvSpPr>
          <p:cNvPr id="15" name="прав2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Эт белән мәче  </a:t>
            </a:r>
            <a:endParaRPr lang="ru-RU" sz="2300" b="1" i="1" dirty="0"/>
          </a:p>
        </p:txBody>
      </p:sp>
      <p:sp>
        <p:nvSpPr>
          <p:cNvPr id="16" name="неправ4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Бүре белән аю  </a:t>
            </a:r>
            <a:endParaRPr lang="ru-RU" sz="2300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684272" y="0"/>
            <a:ext cx="4353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Койрыклар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28397" y="4714884"/>
            <a:ext cx="3161443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Урман читендә кем </a:t>
            </a:r>
          </a:p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бәхәсләшә башлады?</a:t>
            </a:r>
            <a:endParaRPr lang="ru-RU" sz="2500" b="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501058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6.56799E-7 L -0.34045 0.031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0" y="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019E-7 L -0.36024 0.1385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0" y="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85926"/>
            <a:ext cx="4026808" cy="1162042"/>
            <a:chOff x="1214414" y="928670"/>
            <a:chExt cx="4026808" cy="85725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214414" y="981371"/>
              <a:ext cx="4026808" cy="6357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Кемнең койрык очы өзелеп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к</a:t>
              </a:r>
              <a:r>
                <a:rPr lang="tt-RU" sz="2500" b="0" cap="none" spc="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уянга килгән?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прав1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Мәчедән     </a:t>
            </a:r>
            <a:endParaRPr lang="ru-RU" sz="2300" b="1" i="1" dirty="0"/>
          </a:p>
        </p:txBody>
      </p:sp>
      <p:sp>
        <p:nvSpPr>
          <p:cNvPr id="8" name="неправ1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Эттән  </a:t>
            </a:r>
            <a:endParaRPr lang="ru-RU" sz="2300" dirty="0"/>
          </a:p>
        </p:txBody>
      </p:sp>
      <p:sp>
        <p:nvSpPr>
          <p:cNvPr id="9" name="неправ2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Аюдан    </a:t>
            </a:r>
            <a:endParaRPr lang="ru-RU" sz="2300" b="1" i="1" dirty="0"/>
          </a:p>
        </p:txBody>
      </p:sp>
      <p:grpSp>
        <p:nvGrpSpPr>
          <p:cNvPr id="3" name="Группа 10"/>
          <p:cNvGrpSpPr/>
          <p:nvPr/>
        </p:nvGrpSpPr>
        <p:grpSpPr>
          <a:xfrm>
            <a:off x="1214414" y="4643446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981371"/>
              <a:ext cx="3929090" cy="3519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2684272" y="0"/>
            <a:ext cx="4353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54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Койрыклар</a:t>
            </a:r>
            <a:r>
              <a:rPr lang="ru-RU" sz="54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24843" y="4714884"/>
            <a:ext cx="3168560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Куянга нинди сыйфат </a:t>
            </a:r>
          </a:p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җитми?</a:t>
            </a:r>
            <a:endParaRPr lang="ru-RU" sz="2500" b="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прав2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  Батырлык</a:t>
            </a:r>
            <a:endParaRPr lang="ru-RU" sz="2300" b="1" i="1" dirty="0"/>
          </a:p>
        </p:txBody>
      </p:sp>
      <p:sp>
        <p:nvSpPr>
          <p:cNvPr id="20" name="неправ3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 Җаваплылык</a:t>
            </a:r>
            <a:endParaRPr lang="ru-RU" sz="2300" b="1" i="1" dirty="0"/>
          </a:p>
        </p:txBody>
      </p:sp>
      <p:sp>
        <p:nvSpPr>
          <p:cNvPr id="21" name="неправ4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Зирәклек </a:t>
            </a:r>
            <a:endParaRPr lang="ru-RU" sz="2300" b="1" i="1" dirty="0"/>
          </a:p>
        </p:txBody>
      </p:sp>
      <p:sp>
        <p:nvSpPr>
          <p:cNvPr id="23" name="Управляющая кнопка: домой 22">
            <a:hlinkClick r:id="rId2" action="ppaction://hlinksldjump" highlightClick="1"/>
          </p:cNvPr>
          <p:cNvSpPr/>
          <p:nvPr/>
        </p:nvSpPr>
        <p:spPr>
          <a:xfrm>
            <a:off x="8501090" y="5857892"/>
            <a:ext cx="642910" cy="714380"/>
          </a:xfrm>
          <a:prstGeom prst="actionButtonHom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6.10546E-7 L -0.37604 0.29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0" y="14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10731E-6 L -0.36024 0.2738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0" y="1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9" grpId="0" animBg="1"/>
      <p:bldP spid="20" grpId="0" animBg="1"/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85926"/>
            <a:ext cx="3929090" cy="1162042"/>
            <a:chOff x="1214414" y="928670"/>
            <a:chExt cx="3929090" cy="85725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785918" y="1139474"/>
              <a:ext cx="2809552" cy="3519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Малайда кем яши</a:t>
              </a:r>
              <a:r>
                <a:rPr lang="tt-RU" sz="2500" b="0" cap="none" spc="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правв1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Ап-ак куян белән бик матур песи     </a:t>
            </a:r>
            <a:endParaRPr lang="ru-RU" sz="2300" b="1" i="1" dirty="0"/>
          </a:p>
        </p:txBody>
      </p:sp>
      <p:sp>
        <p:nvSpPr>
          <p:cNvPr id="8" name="неправ1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Ап-ак песи белән марур эт  </a:t>
            </a:r>
            <a:endParaRPr lang="ru-RU" sz="2300" dirty="0"/>
          </a:p>
        </p:txBody>
      </p:sp>
      <p:sp>
        <p:nvSpPr>
          <p:cNvPr id="9" name="неправ2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i="1" dirty="0" smtClean="0"/>
              <a:t>Кечкенә керпе белән матур төлке    </a:t>
            </a:r>
            <a:endParaRPr lang="ru-RU" sz="2000" b="1" i="1" dirty="0"/>
          </a:p>
        </p:txBody>
      </p:sp>
      <p:grpSp>
        <p:nvGrpSpPr>
          <p:cNvPr id="3" name="Группа 10"/>
          <p:cNvGrpSpPr/>
          <p:nvPr/>
        </p:nvGrpSpPr>
        <p:grpSpPr>
          <a:xfrm>
            <a:off x="1214414" y="4643446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981371"/>
              <a:ext cx="3929090" cy="3519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027158" y="0"/>
            <a:ext cx="7668125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5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45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Бикбатыр</a:t>
            </a:r>
            <a:r>
              <a:rPr lang="ru-RU" sz="45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5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белән Биккуркак</a:t>
            </a:r>
            <a:r>
              <a:rPr lang="ru-RU" sz="45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45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63415" y="4714884"/>
            <a:ext cx="3091423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Малай аларга нинди </a:t>
            </a:r>
          </a:p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исем кушкан?</a:t>
            </a:r>
            <a:endParaRPr lang="ru-RU" sz="2500" b="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неправ3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Чукмар һәм Тукмар</a:t>
            </a:r>
            <a:endParaRPr lang="ru-RU" sz="2300" b="1" i="1" dirty="0"/>
          </a:p>
        </p:txBody>
      </p:sp>
      <p:sp>
        <p:nvSpPr>
          <p:cNvPr id="20" name="прав2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 Бикбатыр һәм Биккуркак </a:t>
            </a:r>
            <a:endParaRPr lang="ru-RU" sz="2300" b="1" i="1" dirty="0"/>
          </a:p>
        </p:txBody>
      </p:sp>
      <p:sp>
        <p:nvSpPr>
          <p:cNvPr id="21" name="неправ4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Ай һәм Кояш </a:t>
            </a:r>
            <a:endParaRPr lang="ru-RU" sz="2300" b="1" i="1" dirty="0"/>
          </a:p>
        </p:txBody>
      </p:sp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8501058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6.10546E-7 L -0.34444 0.29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00" y="14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019E-7 L -0.35225 0.1489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00" y="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9" grpId="0" animBg="1"/>
      <p:bldP spid="20" grpId="0" animBg="1"/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214414" y="1785926"/>
            <a:ext cx="3929090" cy="1162042"/>
            <a:chOff x="1214414" y="928670"/>
            <a:chExt cx="3929090" cy="85725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500166" y="981371"/>
              <a:ext cx="3394583" cy="6357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Нинди коточкыч әйбер </a:t>
              </a:r>
            </a:p>
            <a:p>
              <a:pPr algn="ctr"/>
              <a:r>
                <a:rPr lang="tt-RU" sz="250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күргән куян стенада</a:t>
              </a:r>
              <a:r>
                <a:rPr lang="tt-RU" sz="2500" b="0" cap="none" spc="0" dirty="0" smtClean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?</a:t>
              </a:r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7" name="прав1"/>
          <p:cNvSpPr/>
          <p:nvPr/>
        </p:nvSpPr>
        <p:spPr>
          <a:xfrm>
            <a:off x="5500694" y="1071546"/>
            <a:ext cx="2714644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600" b="1" i="1" dirty="0" smtClean="0"/>
              <a:t>Колаклар бик озын, мыеклары селкенеп тора     </a:t>
            </a:r>
            <a:endParaRPr lang="ru-RU" sz="1600" b="1" i="1" dirty="0"/>
          </a:p>
        </p:txBody>
      </p:sp>
      <p:sp>
        <p:nvSpPr>
          <p:cNvPr id="8" name="неправ1"/>
          <p:cNvSpPr/>
          <p:nvPr/>
        </p:nvSpPr>
        <p:spPr>
          <a:xfrm>
            <a:off x="5500694" y="1928802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Тешләре һәм күзләре зур</a:t>
            </a:r>
            <a:endParaRPr lang="ru-RU" sz="2300" dirty="0"/>
          </a:p>
        </p:txBody>
      </p:sp>
      <p:sp>
        <p:nvSpPr>
          <p:cNvPr id="9" name="неправ2"/>
          <p:cNvSpPr/>
          <p:nvPr/>
        </p:nvSpPr>
        <p:spPr>
          <a:xfrm>
            <a:off x="5500694" y="2786058"/>
            <a:ext cx="2786082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i="1" dirty="0" smtClean="0"/>
              <a:t>Аяклары озын, күзләре кызыл</a:t>
            </a:r>
            <a:endParaRPr lang="ru-RU" sz="2000" b="1" i="1" dirty="0"/>
          </a:p>
        </p:txBody>
      </p:sp>
      <p:grpSp>
        <p:nvGrpSpPr>
          <p:cNvPr id="3" name="Группа 10"/>
          <p:cNvGrpSpPr/>
          <p:nvPr/>
        </p:nvGrpSpPr>
        <p:grpSpPr>
          <a:xfrm>
            <a:off x="1214414" y="4643446"/>
            <a:ext cx="3929090" cy="1162042"/>
            <a:chOff x="1214414" y="928670"/>
            <a:chExt cx="3929090" cy="857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214414" y="928670"/>
              <a:ext cx="3929090" cy="85725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981371"/>
              <a:ext cx="3929090" cy="3519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ru-RU" sz="25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027158" y="0"/>
            <a:ext cx="7668125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5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45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Бикбатыр</a:t>
            </a:r>
            <a:r>
              <a:rPr lang="ru-RU" sz="45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500" b="1" cap="none" spc="0" dirty="0" err="1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белән Биккуркак</a:t>
            </a:r>
            <a:r>
              <a:rPr lang="ru-RU" sz="4500" b="1" cap="none" spc="0" dirty="0" smtClean="0">
                <a:ln w="1905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4500" b="1" cap="none" spc="0" dirty="0">
              <a:ln w="1905">
                <a:solidFill>
                  <a:srgbClr val="FF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00166" y="4929198"/>
            <a:ext cx="3291735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25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Куян кемнән курккан?</a:t>
            </a:r>
            <a:endParaRPr lang="ru-RU" sz="2500" b="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неправ3"/>
          <p:cNvSpPr/>
          <p:nvPr/>
        </p:nvSpPr>
        <p:spPr>
          <a:xfrm>
            <a:off x="5500694" y="4071942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Караңгыны </a:t>
            </a:r>
            <a:endParaRPr lang="ru-RU" sz="2300" b="1" i="1" dirty="0"/>
          </a:p>
        </p:txBody>
      </p:sp>
      <p:sp>
        <p:nvSpPr>
          <p:cNvPr id="20" name="неправ4"/>
          <p:cNvSpPr/>
          <p:nvPr/>
        </p:nvSpPr>
        <p:spPr>
          <a:xfrm>
            <a:off x="5500694" y="4929198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 Бикбатырдан </a:t>
            </a:r>
            <a:endParaRPr lang="ru-RU" sz="2300" b="1" i="1" dirty="0"/>
          </a:p>
        </p:txBody>
      </p:sp>
      <p:sp>
        <p:nvSpPr>
          <p:cNvPr id="21" name="прав2"/>
          <p:cNvSpPr/>
          <p:nvPr/>
        </p:nvSpPr>
        <p:spPr>
          <a:xfrm>
            <a:off x="5500694" y="5786454"/>
            <a:ext cx="2857520" cy="714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300" b="1" i="1" dirty="0" smtClean="0"/>
              <a:t>Үз шәүләңнән</a:t>
            </a:r>
            <a:endParaRPr lang="ru-RU" sz="2300" b="1" i="1" dirty="0"/>
          </a:p>
        </p:txBody>
      </p:sp>
      <p:sp>
        <p:nvSpPr>
          <p:cNvPr id="16" name="Управляющая кнопка: домой 15">
            <a:hlinkClick r:id="rId2" action="ppaction://hlinksldjump" highlightClick="1"/>
          </p:cNvPr>
          <p:cNvSpPr/>
          <p:nvPr/>
        </p:nvSpPr>
        <p:spPr>
          <a:xfrm>
            <a:off x="8501090" y="5857892"/>
            <a:ext cx="642910" cy="714380"/>
          </a:xfrm>
          <a:prstGeom prst="actionButtonHom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6.10546E-7 L -0.34444 0.280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00" y="14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62535E-6 L -0.36024 0.0136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0" y="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7290" y="642918"/>
            <a:ext cx="7172227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«Әкият илендә»</a:t>
            </a:r>
            <a:endParaRPr lang="ru-RU" sz="7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1643050"/>
            <a:ext cx="59463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sz="440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Чукмар</a:t>
            </a:r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белән Тукмар</a:t>
            </a:r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  <a:endParaRPr lang="ru-RU" sz="4400" dirty="0">
              <a:ln w="18415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4857760"/>
            <a:ext cx="606608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«Бал корты </a:t>
            </a:r>
            <a:r>
              <a:rPr lang="ru-RU" sz="440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һәм шөпшә</a:t>
            </a:r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  <a:endParaRPr lang="ru-RU" sz="4400" dirty="0">
              <a:ln w="18415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Рисунок 6" descr="чукмар ютуб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15206" y="1285860"/>
            <a:ext cx="1562100" cy="15621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786182" y="3214686"/>
            <a:ext cx="32555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sz="440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Куян</a:t>
            </a:r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кызы</a:t>
            </a:r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  <a:endParaRPr lang="ru-RU" sz="4400" dirty="0">
              <a:ln w="18415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9" name="Рисунок 8" descr="зайчишка ютуб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32" y="2857496"/>
            <a:ext cx="1562100" cy="1562100"/>
          </a:xfrm>
          <a:prstGeom prst="rect">
            <a:avLst/>
          </a:prstGeom>
        </p:spPr>
      </p:pic>
      <p:pic>
        <p:nvPicPr>
          <p:cNvPr id="10" name="Рисунок 9" descr="пчела и оса ютуб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86644" y="4214818"/>
            <a:ext cx="1562100" cy="1562100"/>
          </a:xfrm>
          <a:prstGeom prst="rect">
            <a:avLst/>
          </a:prstGeom>
        </p:spPr>
      </p:pic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7290" y="642918"/>
            <a:ext cx="7172227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«Әкият илендә»</a:t>
            </a:r>
            <a:endParaRPr lang="ru-RU" sz="7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1500174"/>
            <a:ext cx="477406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sz="440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Сертотмас</a:t>
            </a:r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үрдәк»</a:t>
            </a:r>
            <a:endParaRPr lang="ru-RU" sz="4400" dirty="0">
              <a:ln w="18415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4786322"/>
            <a:ext cx="542969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sz="440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Мактанчык</a:t>
            </a:r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40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чыпчык</a:t>
            </a:r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  <a:endParaRPr lang="ru-RU" sz="4400" dirty="0">
              <a:ln w="18415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14744" y="3143248"/>
            <a:ext cx="34515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sz="440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Койрыклар</a:t>
            </a:r>
            <a:r>
              <a:rPr lang="ru-RU" sz="44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  <a:endParaRPr lang="ru-RU" sz="4400" dirty="0">
              <a:ln w="18415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1" name="Рисунок 10" descr="болтливая утка ютуб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15140" y="1214422"/>
            <a:ext cx="1562100" cy="1562100"/>
          </a:xfrm>
          <a:prstGeom prst="rect">
            <a:avLst/>
          </a:prstGeom>
        </p:spPr>
      </p:pic>
      <p:pic>
        <p:nvPicPr>
          <p:cNvPr id="12" name="Рисунок 11" descr="хвосты ютуб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32" y="2714620"/>
            <a:ext cx="1562100" cy="1562100"/>
          </a:xfrm>
          <a:prstGeom prst="rect">
            <a:avLst/>
          </a:prstGeom>
        </p:spPr>
      </p:pic>
      <p:pic>
        <p:nvPicPr>
          <p:cNvPr id="13" name="Рисунок 12" descr="воробей хвастун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4071942"/>
            <a:ext cx="1562100" cy="1562100"/>
          </a:xfrm>
          <a:prstGeom prst="rect">
            <a:avLst/>
          </a:prstGeom>
        </p:spPr>
      </p:pic>
      <p:sp>
        <p:nvSpPr>
          <p:cNvPr id="10" name="Управляющая кнопка: домой 9">
            <a:hlinkClick r:id="rId5" action="ppaction://hlinksldjump" highlightClick="1"/>
          </p:cNvPr>
          <p:cNvSpPr/>
          <p:nvPr/>
        </p:nvSpPr>
        <p:spPr>
          <a:xfrm>
            <a:off x="8501090" y="5857892"/>
            <a:ext cx="642910" cy="714380"/>
          </a:xfrm>
          <a:prstGeom prst="actionButtonHom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опрос"/>
          <p:cNvSpPr/>
          <p:nvPr/>
        </p:nvSpPr>
        <p:spPr>
          <a:xfrm>
            <a:off x="5786446" y="2357430"/>
            <a:ext cx="2973749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заяц" descr="getImage.jpg"/>
          <p:cNvPicPr>
            <a:picLocks noChangeAspect="1"/>
          </p:cNvPicPr>
          <p:nvPr/>
        </p:nvPicPr>
        <p:blipFill>
          <a:blip r:embed="rId2" cstate="print"/>
          <a:srcRect l="10417" r="18749"/>
          <a:stretch>
            <a:fillRect/>
          </a:stretch>
        </p:blipFill>
        <p:spPr>
          <a:xfrm>
            <a:off x="4857752" y="3357562"/>
            <a:ext cx="4000528" cy="32146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4744" y="142852"/>
            <a:ext cx="8049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Бу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кайсы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t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әкияттән?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1071546"/>
            <a:ext cx="7715304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500" b="1" dirty="0" err="1" smtClean="0">
                <a:ln w="1905">
                  <a:solidFill>
                    <a:schemeClr val="tx1"/>
                  </a:solidFill>
                </a:ln>
              </a:rPr>
              <a:t>«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Аягың төзәлгәч</a:t>
            </a:r>
            <a:r>
              <a:rPr lang="ru-RU" sz="3500" b="1" dirty="0" err="1" smtClean="0">
                <a:ln w="1905">
                  <a:solidFill>
                    <a:schemeClr val="tx1"/>
                  </a:solidFill>
                </a:ln>
              </a:rPr>
              <a:t>, киез</a:t>
            </a:r>
            <a:r>
              <a:rPr lang="ru-RU" sz="3500" b="1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dirty="0" err="1" smtClean="0">
                <a:ln w="1905">
                  <a:solidFill>
                    <a:schemeClr val="tx1"/>
                  </a:solidFill>
                </a:ln>
              </a:rPr>
              <a:t>итекл</a:t>
            </a:r>
            <a:r>
              <a:rPr lang="tt-RU" sz="3500" b="1" dirty="0" smtClean="0">
                <a:ln w="1905">
                  <a:solidFill>
                    <a:schemeClr val="tx1"/>
                  </a:solidFill>
                </a:ln>
              </a:rPr>
              <a:t>әрне инде салкы</a:t>
            </a:r>
            <a:r>
              <a:rPr lang="ru-RU" sz="3500" b="1" dirty="0" err="1" smtClean="0">
                <a:ln w="1905">
                  <a:solidFill>
                    <a:schemeClr val="tx1"/>
                  </a:solidFill>
                </a:ln>
              </a:rPr>
              <a:t>н</a:t>
            </a:r>
            <a:r>
              <a:rPr lang="ru-RU" sz="3500" b="1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tt-RU" sz="3500" b="1" dirty="0" smtClean="0">
                <a:ln w="1905">
                  <a:solidFill>
                    <a:schemeClr val="tx1"/>
                  </a:solidFill>
                </a:ln>
              </a:rPr>
              <a:t> көннәрдә бер дә салма, әниеңнең сүзен тыңла, тагын начар хәлгә калма”, - дигән.</a:t>
            </a:r>
            <a:endParaRPr lang="ru-RU" sz="3500" b="1" cap="none" spc="0" dirty="0">
              <a:ln w="1905">
                <a:solidFill>
                  <a:schemeClr val="tx1"/>
                </a:solidFill>
              </a:ln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4744" y="142852"/>
            <a:ext cx="8049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Бу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кайсы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t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әкияттән?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вопрос"/>
          <p:cNvSpPr/>
          <p:nvPr/>
        </p:nvSpPr>
        <p:spPr>
          <a:xfrm>
            <a:off x="5786446" y="2357430"/>
            <a:ext cx="2973749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1214422"/>
            <a:ext cx="792961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«Ишеттеңме бер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яңа хәбәр?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Сиңа гына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 сер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итеп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сөйлим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», -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дип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башлап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dirty="0" err="1" smtClean="0">
                <a:ln w="1905">
                  <a:solidFill>
                    <a:schemeClr val="tx1"/>
                  </a:solidFill>
                </a:ln>
              </a:rPr>
              <a:t>җибәрә торган</a:t>
            </a:r>
            <a:r>
              <a:rPr lang="ru-RU" sz="3500" b="1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dirty="0" err="1" smtClean="0">
                <a:ln w="1905">
                  <a:solidFill>
                    <a:schemeClr val="tx1"/>
                  </a:solidFill>
                </a:ln>
              </a:rPr>
              <a:t>булган</a:t>
            </a:r>
            <a:r>
              <a:rPr lang="ru-RU" sz="3500" b="1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dirty="0" err="1" smtClean="0">
                <a:ln w="1905">
                  <a:solidFill>
                    <a:schemeClr val="tx1"/>
                  </a:solidFill>
                </a:ln>
              </a:rPr>
              <a:t>ул</a:t>
            </a:r>
            <a:r>
              <a:rPr lang="ru-RU" sz="3500" b="1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dirty="0" err="1" smtClean="0">
                <a:ln w="1905">
                  <a:solidFill>
                    <a:schemeClr val="tx1"/>
                  </a:solidFill>
                </a:ln>
              </a:rPr>
              <a:t>сүзен</a:t>
            </a:r>
            <a:r>
              <a:rPr lang="ru-RU" sz="3500" b="1" dirty="0" smtClean="0">
                <a:ln w="1905">
                  <a:solidFill>
                    <a:schemeClr val="tx1"/>
                  </a:solidFill>
                </a:ln>
              </a:rPr>
              <a:t>.</a:t>
            </a:r>
            <a:endParaRPr lang="ru-RU" sz="3500" b="1" cap="none" spc="0" dirty="0">
              <a:ln w="1905">
                <a:solidFill>
                  <a:schemeClr val="tx1"/>
                </a:solidFill>
              </a:ln>
            </a:endParaRPr>
          </a:p>
        </p:txBody>
      </p:sp>
      <p:pic>
        <p:nvPicPr>
          <p:cNvPr id="9" name="утка" descr="_76xDY88cwjIvy_XHyVqYD1bA18PHna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8613" y="3071810"/>
            <a:ext cx="5889603" cy="3312901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4744" y="142852"/>
            <a:ext cx="8049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Бу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кайсы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t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әкияттән?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вопрос"/>
          <p:cNvSpPr/>
          <p:nvPr/>
        </p:nvSpPr>
        <p:spPr>
          <a:xfrm>
            <a:off x="5786446" y="2357430"/>
            <a:ext cx="2973749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1214422"/>
            <a:ext cx="7929618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«-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Күрдегезме Карчыга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белән 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минем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ничек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сугышканны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?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Әй бирдем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дә соң үзенә, утлар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күренгәндер күзенә!</a:t>
            </a:r>
            <a:r>
              <a:rPr lang="ru-RU" sz="3500" b="1" dirty="0" err="1" smtClean="0">
                <a:ln w="1905">
                  <a:solidFill>
                    <a:schemeClr val="tx1"/>
                  </a:solidFill>
                </a:ln>
              </a:rPr>
              <a:t>»</a:t>
            </a:r>
            <a:r>
              <a:rPr lang="ru-RU" sz="3500" b="1" dirty="0" smtClean="0">
                <a:ln w="1905">
                  <a:solidFill>
                    <a:schemeClr val="tx1"/>
                  </a:solidFill>
                </a:ln>
              </a:rPr>
              <a:t> - </a:t>
            </a:r>
            <a:r>
              <a:rPr lang="ru-RU" sz="3500" b="1" dirty="0" err="1" smtClean="0">
                <a:ln w="1905">
                  <a:solidFill>
                    <a:schemeClr val="tx1"/>
                  </a:solidFill>
                </a:ln>
              </a:rPr>
              <a:t>дип</a:t>
            </a:r>
            <a:r>
              <a:rPr lang="ru-RU" sz="3500" b="1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dirty="0" err="1" smtClean="0">
                <a:ln w="1905">
                  <a:solidFill>
                    <a:schemeClr val="tx1"/>
                  </a:solidFill>
                </a:ln>
              </a:rPr>
              <a:t>сөйләнде.</a:t>
            </a:r>
            <a:endParaRPr lang="ru-RU" sz="3500" b="1" cap="none" spc="0" dirty="0">
              <a:ln w="1905">
                <a:solidFill>
                  <a:schemeClr val="tx1"/>
                </a:solidFill>
              </a:ln>
            </a:endParaRPr>
          </a:p>
        </p:txBody>
      </p:sp>
      <p:pic>
        <p:nvPicPr>
          <p:cNvPr id="5" name="птички" descr="vorobej-khvastun-maktanchyk-chypchyk-dvd.jpg"/>
          <p:cNvPicPr>
            <a:picLocks noChangeAspect="1"/>
          </p:cNvPicPr>
          <p:nvPr/>
        </p:nvPicPr>
        <p:blipFill>
          <a:blip r:embed="rId2" cstate="print"/>
          <a:srcRect l="8333" t="30208" r="8333" b="27083"/>
          <a:stretch>
            <a:fillRect/>
          </a:stretch>
        </p:blipFill>
        <p:spPr>
          <a:xfrm>
            <a:off x="4071934" y="3000372"/>
            <a:ext cx="4857752" cy="3465912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4744" y="142852"/>
            <a:ext cx="8049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Бу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кайсы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t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әкияттән?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вопрос"/>
          <p:cNvSpPr/>
          <p:nvPr/>
        </p:nvSpPr>
        <p:spPr>
          <a:xfrm>
            <a:off x="5786446" y="2357430"/>
            <a:ext cx="2973749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ru-RU" sz="3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1214422"/>
            <a:ext cx="7715304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«-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Ашыккансыз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,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ашыккансыз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,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бик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начар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ясагансыз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.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Мондый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савытлар</a:t>
            </a:r>
            <a:r>
              <a:rPr lang="ru-RU" sz="3500" b="1" cap="none" spc="0" dirty="0" smtClean="0">
                <a:ln w="1905">
                  <a:solidFill>
                    <a:schemeClr val="tx1"/>
                  </a:solidFill>
                </a:ln>
              </a:rPr>
              <a:t> </a:t>
            </a:r>
            <a:r>
              <a:rPr lang="ru-RU" sz="3500" b="1" cap="none" spc="0" dirty="0" err="1" smtClean="0">
                <a:ln w="1905">
                  <a:solidFill>
                    <a:schemeClr val="tx1"/>
                  </a:solidFill>
                </a:ln>
              </a:rPr>
              <a:t>миңа кирәкми</a:t>
            </a:r>
            <a:r>
              <a:rPr lang="ru-RU" sz="3500" b="1" dirty="0" err="1" smtClean="0">
                <a:ln w="1905">
                  <a:solidFill>
                    <a:schemeClr val="tx1"/>
                  </a:solidFill>
                </a:ln>
              </a:rPr>
              <a:t>», </a:t>
            </a:r>
            <a:r>
              <a:rPr lang="ru-RU" sz="3500" b="1" dirty="0" smtClean="0">
                <a:ln w="1905">
                  <a:solidFill>
                    <a:schemeClr val="tx1"/>
                  </a:solidFill>
                </a:ln>
              </a:rPr>
              <a:t>- </a:t>
            </a:r>
            <a:r>
              <a:rPr lang="ru-RU" sz="3500" b="1" dirty="0" err="1" smtClean="0">
                <a:ln w="1905">
                  <a:solidFill>
                    <a:schemeClr val="tx1"/>
                  </a:solidFill>
                </a:ln>
              </a:rPr>
              <a:t>дигән.</a:t>
            </a:r>
            <a:endParaRPr lang="ru-RU" sz="3500" b="1" cap="none" spc="0" dirty="0">
              <a:ln w="1905">
                <a:solidFill>
                  <a:schemeClr val="tx1"/>
                </a:solidFill>
              </a:ln>
            </a:endParaRPr>
          </a:p>
        </p:txBody>
      </p:sp>
      <p:pic>
        <p:nvPicPr>
          <p:cNvPr id="5" name="оса" descr="maxres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868" y="3000372"/>
            <a:ext cx="5365756" cy="3571882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642942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2008</TotalTime>
  <Words>979</Words>
  <Application>Microsoft Office PowerPoint</Application>
  <PresentationFormat>Экран (4:3)</PresentationFormat>
  <Paragraphs>261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Алия</dc:creator>
  <cp:lastModifiedBy>Админ</cp:lastModifiedBy>
  <cp:revision>128</cp:revision>
  <dcterms:created xsi:type="dcterms:W3CDTF">2023-03-24T10:07:58Z</dcterms:created>
  <dcterms:modified xsi:type="dcterms:W3CDTF">2026-07-14T06:32:22Z</dcterms:modified>
</cp:coreProperties>
</file>